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f78661d9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3f78661d9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087c5233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087c5233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8c5e0fb1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8c5e0fb1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80e28ea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80e28ea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ea46f4a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bea46f4a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679c569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679c569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679c569c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5679c569c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679c569c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679c569c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402fb4aa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402fb4aa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bea46f4a9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bea46f4a9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ea46f4a9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ea46f4a9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8c5e0fb1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8c5e0fb1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c1d2aa5a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c1d2aa5a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bea46f4a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bea46f4a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bea46f4a9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bea46f4a9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f78661d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3f78661d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bea46f4a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bea46f4a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iki.purduesigbots.com/" TargetMode="External"/><Relationship Id="rId4" Type="http://schemas.openxmlformats.org/officeDocument/2006/relationships/image" Target="../media/image17.png"/><Relationship Id="rId5" Type="http://schemas.openxmlformats.org/officeDocument/2006/relationships/hyperlink" Target="https://wiki.purduesigbots.com/team-administration/new-team-resources/attending-competitions/elimination-bracket" TargetMode="External"/><Relationship Id="rId6" Type="http://schemas.openxmlformats.org/officeDocument/2006/relationships/hyperlink" Target="https://wiki.purduesigbots.com/hardware/design-fundamentals" TargetMode="External"/><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pi.vexcode.cloud/v5/"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ontent.vexrobotics.com/docs/23-24/vrc-overunder/VRC-Manual-2324-1.1-Release.pdf" TargetMode="External"/><Relationship Id="rId4" Type="http://schemas.openxmlformats.org/officeDocument/2006/relationships/image" Target="../media/image14.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fWQ04CcE-zs&amp;list=PL4VBZSdf8KT1oRSX2bDMyx3yC0nc7dCCR"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iscord.com/invite/vrc"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codecademy.com/" TargetMode="External"/><Relationship Id="rId4" Type="http://schemas.openxmlformats.org/officeDocument/2006/relationships/image" Target="../media/image6.jpg"/><Relationship Id="rId5" Type="http://schemas.openxmlformats.org/officeDocument/2006/relationships/hyperlink" Target="https://www.edx.org/course/introduction-computer-science-harvardx-cs50x" TargetMode="External"/><Relationship Id="rId6" Type="http://schemas.openxmlformats.org/officeDocument/2006/relationships/hyperlink" Target="https://www.youtube.com/watch?v=NZxALvNlF-8" TargetMode="External"/><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coursera.org/" TargetMode="External"/><Relationship Id="rId4" Type="http://schemas.openxmlformats.org/officeDocument/2006/relationships/image" Target="../media/image18.png"/><Relationship Id="rId5" Type="http://schemas.openxmlformats.org/officeDocument/2006/relationships/hyperlink" Target="https://www.kaggle.com/" TargetMode="External"/><Relationship Id="rId6"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vexrobotics.com/v5/competition/vrc-current-game" TargetMode="External"/><Relationship Id="rId4" Type="http://schemas.openxmlformats.org/officeDocument/2006/relationships/hyperlink" Target="http://www.youtube.com/watch?v=dvDqEI7qO34" TargetMode="External"/><Relationship Id="rId5" Type="http://schemas.openxmlformats.org/officeDocument/2006/relationships/image" Target="../media/image4.jp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QzeBCNtq4_s" TargetMode="External"/><Relationship Id="rId4" Type="http://schemas.openxmlformats.org/officeDocument/2006/relationships/image" Target="../media/image13.jp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youtube.com/playlist?list=PLYZlZ-HVwqm55HqWzljG4LLnPStByCmfI"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vexforum.com/"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w3schools.com/cpp/default.asp"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11068" r="12542" t="0"/>
          <a:stretch/>
        </p:blipFill>
        <p:spPr>
          <a:xfrm>
            <a:off x="0" y="0"/>
            <a:ext cx="9144001" cy="5143500"/>
          </a:xfrm>
          <a:prstGeom prst="rect">
            <a:avLst/>
          </a:prstGeom>
          <a:noFill/>
          <a:ln>
            <a:noFill/>
          </a:ln>
        </p:spPr>
      </p:pic>
      <p:sp>
        <p:nvSpPr>
          <p:cNvPr id="55" name="Google Shape;55;p13"/>
          <p:cNvSpPr/>
          <p:nvPr/>
        </p:nvSpPr>
        <p:spPr>
          <a:xfrm>
            <a:off x="1858563" y="1784750"/>
            <a:ext cx="5426865" cy="946397"/>
          </a:xfrm>
          <a:prstGeom prst="rect">
            <a:avLst/>
          </a:prstGeom>
        </p:spPr>
        <p:txBody>
          <a:bodyPr>
            <a:prstTxWarp prst="textPlain"/>
          </a:bodyPr>
          <a:lstStyle/>
          <a:p>
            <a:pPr lvl="0" algn="ctr"/>
            <a:r>
              <a:rPr b="0" i="0">
                <a:ln>
                  <a:noFill/>
                </a:ln>
                <a:solidFill>
                  <a:srgbClr val="FF0000"/>
                </a:solidFill>
                <a:latin typeface="Impact"/>
              </a:rPr>
              <a:t>ULTIMATE</a:t>
            </a:r>
          </a:p>
        </p:txBody>
      </p:sp>
      <p:sp>
        <p:nvSpPr>
          <p:cNvPr id="56" name="Google Shape;56;p13"/>
          <p:cNvSpPr txBox="1"/>
          <p:nvPr/>
        </p:nvSpPr>
        <p:spPr>
          <a:xfrm>
            <a:off x="4057650" y="656925"/>
            <a:ext cx="1028700" cy="954300"/>
          </a:xfrm>
          <a:prstGeom prst="rect">
            <a:avLst/>
          </a:prstGeom>
          <a:noFill/>
          <a:ln>
            <a:noFill/>
          </a:ln>
          <a:effectLst>
            <a:outerShdw blurRad="57150" rotWithShape="0" algn="bl" dir="6000000" dist="571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chemeClr val="lt1"/>
                </a:solidFill>
                <a:latin typeface="Oswald"/>
                <a:ea typeface="Oswald"/>
                <a:cs typeface="Oswald"/>
                <a:sym typeface="Oswald"/>
              </a:rPr>
              <a:t>The</a:t>
            </a:r>
            <a:endParaRPr sz="5000">
              <a:solidFill>
                <a:schemeClr val="lt1"/>
              </a:solidFill>
              <a:latin typeface="Oswald"/>
              <a:ea typeface="Oswald"/>
              <a:cs typeface="Oswald"/>
              <a:sym typeface="Oswald"/>
            </a:endParaRPr>
          </a:p>
        </p:txBody>
      </p:sp>
      <p:sp>
        <p:nvSpPr>
          <p:cNvPr id="57" name="Google Shape;57;p13"/>
          <p:cNvSpPr txBox="1"/>
          <p:nvPr/>
        </p:nvSpPr>
        <p:spPr>
          <a:xfrm>
            <a:off x="1462950" y="3082150"/>
            <a:ext cx="6218100" cy="1723800"/>
          </a:xfrm>
          <a:prstGeom prst="rect">
            <a:avLst/>
          </a:prstGeom>
          <a:noFill/>
          <a:ln>
            <a:noFill/>
          </a:ln>
          <a:effectLst>
            <a:outerShdw blurRad="57150" rotWithShape="0" algn="bl" dir="3780000" dist="952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lt1"/>
                </a:solidFill>
                <a:latin typeface="Oswald"/>
                <a:ea typeface="Oswald"/>
                <a:cs typeface="Oswald"/>
                <a:sym typeface="Oswald"/>
              </a:rPr>
              <a:t>Beginner’s Guide For </a:t>
            </a:r>
            <a:r>
              <a:rPr i="1" lang="en" sz="5000">
                <a:solidFill>
                  <a:srgbClr val="FFD966"/>
                </a:solidFill>
                <a:latin typeface="Oswald"/>
                <a:ea typeface="Oswald"/>
                <a:cs typeface="Oswald"/>
                <a:sym typeface="Oswald"/>
              </a:rPr>
              <a:t>VEX Robotics</a:t>
            </a:r>
            <a:endParaRPr i="1" sz="5000">
              <a:solidFill>
                <a:srgbClr val="FFD966"/>
              </a:solidFill>
              <a:latin typeface="Oswald"/>
              <a:ea typeface="Oswald"/>
              <a:cs typeface="Oswald"/>
              <a:sym typeface="Oswald"/>
            </a:endParaRPr>
          </a:p>
        </p:txBody>
      </p:sp>
      <p:sp>
        <p:nvSpPr>
          <p:cNvPr id="58" name="Google Shape;58;p13"/>
          <p:cNvSpPr txBox="1"/>
          <p:nvPr/>
        </p:nvSpPr>
        <p:spPr>
          <a:xfrm>
            <a:off x="7646400" y="4758600"/>
            <a:ext cx="1497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Oswald Light"/>
                <a:ea typeface="Oswald Light"/>
                <a:cs typeface="Oswald Light"/>
                <a:sym typeface="Oswald Light"/>
              </a:rPr>
              <a:t>Created by Claire Shen</a:t>
            </a:r>
            <a:endParaRPr sz="1300">
              <a:solidFill>
                <a:schemeClr val="lt1"/>
              </a:solidFill>
              <a:latin typeface="Oswald Light"/>
              <a:ea typeface="Oswald Light"/>
              <a:cs typeface="Oswald Light"/>
              <a:sym typeface="Oswal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27" name="Shape 127"/>
        <p:cNvGrpSpPr/>
        <p:nvPr/>
      </p:nvGrpSpPr>
      <p:grpSpPr>
        <a:xfrm>
          <a:off x="0" y="0"/>
          <a:ext cx="0" cy="0"/>
          <a:chOff x="0" y="0"/>
          <a:chExt cx="0" cy="0"/>
        </a:xfrm>
      </p:grpSpPr>
      <p:sp>
        <p:nvSpPr>
          <p:cNvPr id="128" name="Google Shape;128;p22"/>
          <p:cNvSpPr txBox="1"/>
          <p:nvPr/>
        </p:nvSpPr>
        <p:spPr>
          <a:xfrm>
            <a:off x="102900" y="90025"/>
            <a:ext cx="2854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Somewhat Essential  - general</a:t>
            </a:r>
            <a:endParaRPr b="1" i="1" sz="1700">
              <a:solidFill>
                <a:schemeClr val="lt1"/>
              </a:solidFill>
              <a:latin typeface="Oswald"/>
              <a:ea typeface="Oswald"/>
              <a:cs typeface="Oswald"/>
              <a:sym typeface="Oswald"/>
            </a:endParaRPr>
          </a:p>
        </p:txBody>
      </p:sp>
      <p:sp>
        <p:nvSpPr>
          <p:cNvPr id="129" name="Google Shape;129;p22"/>
          <p:cNvSpPr txBox="1"/>
          <p:nvPr/>
        </p:nvSpPr>
        <p:spPr>
          <a:xfrm>
            <a:off x="4422700" y="3579475"/>
            <a:ext cx="4416000" cy="615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https://wiki.purduesigbots.com/</a:t>
            </a:r>
            <a:endParaRPr sz="2800">
              <a:solidFill>
                <a:schemeClr val="lt1"/>
              </a:solidFill>
              <a:highlight>
                <a:srgbClr val="FFD966"/>
              </a:highlight>
              <a:latin typeface="Oswald"/>
              <a:ea typeface="Oswald"/>
              <a:cs typeface="Oswald"/>
              <a:sym typeface="Oswald"/>
            </a:endParaRPr>
          </a:p>
        </p:txBody>
      </p:sp>
      <p:sp>
        <p:nvSpPr>
          <p:cNvPr id="130" name="Google Shape;130;p22"/>
          <p:cNvSpPr txBox="1"/>
          <p:nvPr/>
        </p:nvSpPr>
        <p:spPr>
          <a:xfrm>
            <a:off x="474850" y="817450"/>
            <a:ext cx="3617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The </a:t>
            </a:r>
            <a:r>
              <a:rPr b="1" lang="en" sz="2000">
                <a:solidFill>
                  <a:srgbClr val="FFFFFF"/>
                </a:solidFill>
                <a:latin typeface="Oswald"/>
                <a:ea typeface="Oswald"/>
                <a:cs typeface="Oswald"/>
                <a:sym typeface="Oswald"/>
              </a:rPr>
              <a:t>SIGBots Wiki</a:t>
            </a:r>
            <a:r>
              <a:rPr lang="en" sz="2000">
                <a:solidFill>
                  <a:srgbClr val="FFFFFF"/>
                </a:solidFill>
                <a:latin typeface="Oswald Light"/>
                <a:ea typeface="Oswald Light"/>
                <a:cs typeface="Oswald Light"/>
                <a:sym typeface="Oswald Light"/>
              </a:rPr>
              <a:t> is an incredible one-stop-shop resource to learn about all things VEX robotics (robot mechanisms, software, programming, even team dynamics!). It is created by a VEXU (university) team called the Purdue SIGBots.</a:t>
            </a:r>
            <a:endParaRPr sz="2000">
              <a:solidFill>
                <a:srgbClr val="FFFFFF"/>
              </a:solidFill>
              <a:latin typeface="Oswald Light"/>
              <a:ea typeface="Oswald Light"/>
              <a:cs typeface="Oswald Light"/>
              <a:sym typeface="Oswald Light"/>
            </a:endParaRPr>
          </a:p>
        </p:txBody>
      </p:sp>
      <p:pic>
        <p:nvPicPr>
          <p:cNvPr id="131" name="Google Shape;131;p22"/>
          <p:cNvPicPr preferRelativeResize="0"/>
          <p:nvPr/>
        </p:nvPicPr>
        <p:blipFill>
          <a:blip r:embed="rId4">
            <a:alphaModFix/>
          </a:blip>
          <a:stretch>
            <a:fillRect/>
          </a:stretch>
        </p:blipFill>
        <p:spPr>
          <a:xfrm>
            <a:off x="4593412" y="699800"/>
            <a:ext cx="3890076" cy="2649900"/>
          </a:xfrm>
          <a:prstGeom prst="rect">
            <a:avLst/>
          </a:prstGeom>
          <a:noFill/>
          <a:ln>
            <a:noFill/>
          </a:ln>
        </p:spPr>
      </p:pic>
      <p:sp>
        <p:nvSpPr>
          <p:cNvPr id="132" name="Google Shape;132;p22"/>
          <p:cNvSpPr txBox="1"/>
          <p:nvPr/>
        </p:nvSpPr>
        <p:spPr>
          <a:xfrm>
            <a:off x="474850" y="3475575"/>
            <a:ext cx="3322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rgbClr val="FFD966"/>
                </a:solidFill>
                <a:latin typeface="Oswald Light"/>
                <a:ea typeface="Oswald Light"/>
                <a:cs typeface="Oswald Light"/>
                <a:sym typeface="Oswald Light"/>
                <a:hlinkClick r:id="rId5">
                  <a:extLst>
                    <a:ext uri="{A12FA001-AC4F-418D-AE19-62706E023703}">
                      <ahyp:hlinkClr val="tx"/>
                    </a:ext>
                  </a:extLst>
                </a:hlinkClick>
              </a:rPr>
              <a:t>Elimination Bracket - BLRS Wiki</a:t>
            </a:r>
            <a:endParaRPr sz="2000">
              <a:solidFill>
                <a:srgbClr val="FFD966"/>
              </a:solidFill>
              <a:latin typeface="Oswald Light"/>
              <a:ea typeface="Oswald Light"/>
              <a:cs typeface="Oswald Light"/>
              <a:sym typeface="Oswald Light"/>
            </a:endParaRPr>
          </a:p>
          <a:p>
            <a:pPr indent="0" lvl="0" marL="0" rtl="0" algn="l">
              <a:spcBef>
                <a:spcPts val="0"/>
              </a:spcBef>
              <a:spcAft>
                <a:spcPts val="0"/>
              </a:spcAft>
              <a:buNone/>
            </a:pPr>
            <a:r>
              <a:rPr lang="en" sz="2000">
                <a:solidFill>
                  <a:schemeClr val="lt1"/>
                </a:solidFill>
                <a:latin typeface="Oswald Light"/>
                <a:ea typeface="Oswald Light"/>
                <a:cs typeface="Oswald Light"/>
                <a:sym typeface="Oswald Light"/>
              </a:rPr>
              <a:t>this page explains the structure of robotics tournaments ^</a:t>
            </a:r>
            <a:endParaRPr sz="2000">
              <a:solidFill>
                <a:schemeClr val="lt1"/>
              </a:solidFill>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 sz="2000" u="sng">
                <a:solidFill>
                  <a:srgbClr val="FFD966"/>
                </a:solidFill>
                <a:latin typeface="Oswald Light"/>
                <a:ea typeface="Oswald Light"/>
                <a:cs typeface="Oswald Light"/>
                <a:sym typeface="Oswald Light"/>
                <a:hlinkClick r:id="rId6">
                  <a:extLst>
                    <a:ext uri="{A12FA001-AC4F-418D-AE19-62706E023703}">
                      <ahyp:hlinkClr val="tx"/>
                    </a:ext>
                  </a:extLst>
                </a:hlinkClick>
              </a:rPr>
              <a:t>Design Fundamentals - BLRS Wiki</a:t>
            </a:r>
            <a:endParaRPr sz="2000">
              <a:solidFill>
                <a:schemeClr val="lt1"/>
              </a:solidFill>
              <a:latin typeface="Oswald Light"/>
              <a:ea typeface="Oswald Light"/>
              <a:cs typeface="Oswald Light"/>
              <a:sym typeface="Oswald Light"/>
            </a:endParaRPr>
          </a:p>
        </p:txBody>
      </p:sp>
      <p:pic>
        <p:nvPicPr>
          <p:cNvPr id="133" name="Google Shape;133;p22"/>
          <p:cNvPicPr preferRelativeResize="0"/>
          <p:nvPr/>
        </p:nvPicPr>
        <p:blipFill>
          <a:blip r:embed="rId7">
            <a:alphaModFix/>
          </a:blip>
          <a:stretch>
            <a:fillRect/>
          </a:stretch>
        </p:blipFill>
        <p:spPr>
          <a:xfrm>
            <a:off x="8347250" y="4346750"/>
            <a:ext cx="796750" cy="79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37" name="Shape 137"/>
        <p:cNvGrpSpPr/>
        <p:nvPr/>
      </p:nvGrpSpPr>
      <p:grpSpPr>
        <a:xfrm>
          <a:off x="0" y="0"/>
          <a:ext cx="0" cy="0"/>
          <a:chOff x="0" y="0"/>
          <a:chExt cx="0" cy="0"/>
        </a:xfrm>
      </p:grpSpPr>
      <p:sp>
        <p:nvSpPr>
          <p:cNvPr id="138" name="Google Shape;138;p23"/>
          <p:cNvSpPr txBox="1"/>
          <p:nvPr/>
        </p:nvSpPr>
        <p:spPr>
          <a:xfrm>
            <a:off x="102900" y="90025"/>
            <a:ext cx="2698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Somewhat Essential </a:t>
            </a:r>
            <a:r>
              <a:rPr b="1" i="1" lang="en" sz="1700">
                <a:solidFill>
                  <a:schemeClr val="lt1"/>
                </a:solidFill>
                <a:latin typeface="Oswald"/>
                <a:ea typeface="Oswald"/>
                <a:cs typeface="Oswald"/>
                <a:sym typeface="Oswald"/>
              </a:rPr>
              <a:t> - coder</a:t>
            </a:r>
            <a:endParaRPr b="1" i="1" sz="1700">
              <a:solidFill>
                <a:schemeClr val="lt1"/>
              </a:solidFill>
              <a:latin typeface="Oswald"/>
              <a:ea typeface="Oswald"/>
              <a:cs typeface="Oswald"/>
              <a:sym typeface="Oswald"/>
            </a:endParaRPr>
          </a:p>
        </p:txBody>
      </p:sp>
      <p:sp>
        <p:nvSpPr>
          <p:cNvPr id="139" name="Google Shape;139;p23"/>
          <p:cNvSpPr txBox="1"/>
          <p:nvPr/>
        </p:nvSpPr>
        <p:spPr>
          <a:xfrm>
            <a:off x="4572000" y="3948638"/>
            <a:ext cx="4143300" cy="615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https://api.vexcode.cloud/v5/</a:t>
            </a:r>
            <a:endParaRPr sz="2800">
              <a:solidFill>
                <a:schemeClr val="lt1"/>
              </a:solidFill>
              <a:highlight>
                <a:srgbClr val="FFD966"/>
              </a:highlight>
              <a:latin typeface="Oswald"/>
              <a:ea typeface="Oswald"/>
              <a:cs typeface="Oswald"/>
              <a:sym typeface="Oswald"/>
            </a:endParaRPr>
          </a:p>
        </p:txBody>
      </p:sp>
      <p:sp>
        <p:nvSpPr>
          <p:cNvPr id="140" name="Google Shape;140;p23"/>
          <p:cNvSpPr txBox="1"/>
          <p:nvPr/>
        </p:nvSpPr>
        <p:spPr>
          <a:xfrm>
            <a:off x="466000" y="1401900"/>
            <a:ext cx="3617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This is the </a:t>
            </a:r>
            <a:r>
              <a:rPr b="1" lang="en" sz="2000">
                <a:solidFill>
                  <a:srgbClr val="FFFFFF"/>
                </a:solidFill>
                <a:latin typeface="Oswald"/>
                <a:ea typeface="Oswald"/>
                <a:cs typeface="Oswald"/>
                <a:sym typeface="Oswald"/>
              </a:rPr>
              <a:t>library for VEXcode Pro</a:t>
            </a:r>
            <a:r>
              <a:rPr lang="en" sz="2000">
                <a:solidFill>
                  <a:srgbClr val="FFFFFF"/>
                </a:solidFill>
                <a:latin typeface="Oswald Light"/>
                <a:ea typeface="Oswald Light"/>
                <a:cs typeface="Oswald Light"/>
                <a:sym typeface="Oswald Light"/>
              </a:rPr>
              <a:t>. This resource which gives specific descriptions on the different commands within VEXcode. It is an essential resource for anyone who is certain they want to become a team coder. Do not use the scratch VEXcode Pro!</a:t>
            </a:r>
            <a:endParaRPr sz="2000">
              <a:solidFill>
                <a:srgbClr val="FFFFFF"/>
              </a:solidFill>
              <a:latin typeface="Oswald Light"/>
              <a:ea typeface="Oswald Light"/>
              <a:cs typeface="Oswald Light"/>
              <a:sym typeface="Oswald Light"/>
            </a:endParaRPr>
          </a:p>
        </p:txBody>
      </p:sp>
      <p:pic>
        <p:nvPicPr>
          <p:cNvPr descr="VEX Help" id="141" name="Google Shape;141;p23"/>
          <p:cNvPicPr preferRelativeResize="0"/>
          <p:nvPr/>
        </p:nvPicPr>
        <p:blipFill>
          <a:blip r:embed="rId4">
            <a:alphaModFix/>
          </a:blip>
          <a:stretch>
            <a:fillRect/>
          </a:stretch>
        </p:blipFill>
        <p:spPr>
          <a:xfrm>
            <a:off x="4834825" y="579263"/>
            <a:ext cx="3617650" cy="317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45" name="Shape 145"/>
        <p:cNvGrpSpPr/>
        <p:nvPr/>
      </p:nvGrpSpPr>
      <p:grpSpPr>
        <a:xfrm>
          <a:off x="0" y="0"/>
          <a:ext cx="0" cy="0"/>
          <a:chOff x="0" y="0"/>
          <a:chExt cx="0" cy="0"/>
        </a:xfrm>
      </p:grpSpPr>
      <p:sp>
        <p:nvSpPr>
          <p:cNvPr id="146" name="Google Shape;146;p24"/>
          <p:cNvSpPr txBox="1"/>
          <p:nvPr/>
        </p:nvSpPr>
        <p:spPr>
          <a:xfrm>
            <a:off x="102900" y="90025"/>
            <a:ext cx="3690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Somewhat Essential - general</a:t>
            </a:r>
            <a:endParaRPr b="1" i="1" sz="1700">
              <a:solidFill>
                <a:schemeClr val="lt1"/>
              </a:solidFill>
              <a:latin typeface="Oswald"/>
              <a:ea typeface="Oswald"/>
              <a:cs typeface="Oswald"/>
              <a:sym typeface="Oswald"/>
            </a:endParaRPr>
          </a:p>
        </p:txBody>
      </p:sp>
      <p:sp>
        <p:nvSpPr>
          <p:cNvPr id="147" name="Google Shape;147;p24"/>
          <p:cNvSpPr txBox="1"/>
          <p:nvPr/>
        </p:nvSpPr>
        <p:spPr>
          <a:xfrm>
            <a:off x="4477063" y="3040775"/>
            <a:ext cx="4367400" cy="14775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https://content.vexrobotics.com/docs/23-24/vrc-overunder/VRC-Manual-2324-1.1-Release.pdf</a:t>
            </a:r>
            <a:endParaRPr sz="2800">
              <a:solidFill>
                <a:schemeClr val="lt1"/>
              </a:solidFill>
              <a:highlight>
                <a:srgbClr val="FFD966"/>
              </a:highlight>
              <a:latin typeface="Oswald"/>
              <a:ea typeface="Oswald"/>
              <a:cs typeface="Oswald"/>
              <a:sym typeface="Oswald"/>
            </a:endParaRPr>
          </a:p>
        </p:txBody>
      </p:sp>
      <p:sp>
        <p:nvSpPr>
          <p:cNvPr id="148" name="Google Shape;148;p24"/>
          <p:cNvSpPr txBox="1"/>
          <p:nvPr/>
        </p:nvSpPr>
        <p:spPr>
          <a:xfrm>
            <a:off x="329300" y="940200"/>
            <a:ext cx="4030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The </a:t>
            </a:r>
            <a:r>
              <a:rPr b="1" lang="en" sz="2000">
                <a:solidFill>
                  <a:srgbClr val="FFFFFF"/>
                </a:solidFill>
                <a:latin typeface="Oswald"/>
                <a:ea typeface="Oswald"/>
                <a:cs typeface="Oswald"/>
                <a:sym typeface="Oswald"/>
              </a:rPr>
              <a:t>VEX game manual</a:t>
            </a:r>
            <a:r>
              <a:rPr lang="en" sz="2000">
                <a:solidFill>
                  <a:srgbClr val="FFFFFF"/>
                </a:solidFill>
                <a:latin typeface="Oswald Light"/>
                <a:ea typeface="Oswald Light"/>
                <a:cs typeface="Oswald Light"/>
                <a:sym typeface="Oswald Light"/>
              </a:rPr>
              <a:t> is an in depth manual that describes all the specific rules of any given year’s game (... very very specific… hence the 100 pages). It’s a tough slog, but if you want a full understanding of this year’s game I suggest reading it – especially for building + strategy! </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I have a version of Over Under (2023-2024) linked here… to find this year’s game just search it up &amp; click the one posted most recently by VEX_GDC on VEX Forum</a:t>
            </a:r>
            <a:endParaRPr sz="2000">
              <a:solidFill>
                <a:srgbClr val="FFFFFF"/>
              </a:solidFill>
              <a:latin typeface="Oswald Light"/>
              <a:ea typeface="Oswald Light"/>
              <a:cs typeface="Oswald Light"/>
              <a:sym typeface="Oswald Light"/>
            </a:endParaRPr>
          </a:p>
        </p:txBody>
      </p:sp>
      <p:pic>
        <p:nvPicPr>
          <p:cNvPr id="149" name="Google Shape;149;p24"/>
          <p:cNvPicPr preferRelativeResize="0"/>
          <p:nvPr/>
        </p:nvPicPr>
        <p:blipFill>
          <a:blip r:embed="rId4">
            <a:alphaModFix/>
          </a:blip>
          <a:stretch>
            <a:fillRect/>
          </a:stretch>
        </p:blipFill>
        <p:spPr>
          <a:xfrm>
            <a:off x="5417975" y="185500"/>
            <a:ext cx="2485575" cy="2792551"/>
          </a:xfrm>
          <a:prstGeom prst="rect">
            <a:avLst/>
          </a:prstGeom>
          <a:noFill/>
          <a:ln>
            <a:noFill/>
          </a:ln>
        </p:spPr>
      </p:pic>
      <p:pic>
        <p:nvPicPr>
          <p:cNvPr id="150" name="Google Shape;150;p24"/>
          <p:cNvPicPr preferRelativeResize="0"/>
          <p:nvPr/>
        </p:nvPicPr>
        <p:blipFill>
          <a:blip r:embed="rId5">
            <a:alphaModFix/>
          </a:blip>
          <a:stretch>
            <a:fillRect/>
          </a:stretch>
        </p:blipFill>
        <p:spPr>
          <a:xfrm>
            <a:off x="8347250" y="4346750"/>
            <a:ext cx="796750" cy="79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54" name="Shape 154"/>
        <p:cNvGrpSpPr/>
        <p:nvPr/>
      </p:nvGrpSpPr>
      <p:grpSpPr>
        <a:xfrm>
          <a:off x="0" y="0"/>
          <a:ext cx="0" cy="0"/>
          <a:chOff x="0" y="0"/>
          <a:chExt cx="0" cy="0"/>
        </a:xfrm>
      </p:grpSpPr>
      <p:sp>
        <p:nvSpPr>
          <p:cNvPr id="155" name="Google Shape;155;p25"/>
          <p:cNvSpPr txBox="1"/>
          <p:nvPr/>
        </p:nvSpPr>
        <p:spPr>
          <a:xfrm>
            <a:off x="102900" y="90025"/>
            <a:ext cx="3690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Somewhat Essential - builder/designer</a:t>
            </a:r>
            <a:endParaRPr b="1" i="1" sz="1700">
              <a:solidFill>
                <a:schemeClr val="lt1"/>
              </a:solidFill>
              <a:latin typeface="Oswald"/>
              <a:ea typeface="Oswald"/>
              <a:cs typeface="Oswald"/>
              <a:sym typeface="Oswald"/>
            </a:endParaRPr>
          </a:p>
        </p:txBody>
      </p:sp>
      <p:sp>
        <p:nvSpPr>
          <p:cNvPr id="156" name="Google Shape;156;p25"/>
          <p:cNvSpPr txBox="1"/>
          <p:nvPr/>
        </p:nvSpPr>
        <p:spPr>
          <a:xfrm>
            <a:off x="4607563" y="3769975"/>
            <a:ext cx="4143300" cy="10467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VEX CAD Introductory Course – SAS Robotics</a:t>
            </a:r>
            <a:endParaRPr sz="2800">
              <a:solidFill>
                <a:schemeClr val="lt1"/>
              </a:solidFill>
              <a:highlight>
                <a:srgbClr val="FFD966"/>
              </a:highlight>
              <a:latin typeface="Oswald"/>
              <a:ea typeface="Oswald"/>
              <a:cs typeface="Oswald"/>
              <a:sym typeface="Oswald"/>
            </a:endParaRPr>
          </a:p>
        </p:txBody>
      </p:sp>
      <p:pic>
        <p:nvPicPr>
          <p:cNvPr descr="SAS Robotics (@SASRobotics) / Twitter" id="157" name="Google Shape;157;p25"/>
          <p:cNvPicPr preferRelativeResize="0"/>
          <p:nvPr/>
        </p:nvPicPr>
        <p:blipFill>
          <a:blip r:embed="rId4">
            <a:alphaModFix/>
          </a:blip>
          <a:stretch>
            <a:fillRect/>
          </a:stretch>
        </p:blipFill>
        <p:spPr>
          <a:xfrm>
            <a:off x="5054624" y="300450"/>
            <a:ext cx="3249200" cy="3249175"/>
          </a:xfrm>
          <a:prstGeom prst="rect">
            <a:avLst/>
          </a:prstGeom>
          <a:noFill/>
          <a:ln>
            <a:noFill/>
          </a:ln>
        </p:spPr>
      </p:pic>
      <p:sp>
        <p:nvSpPr>
          <p:cNvPr id="158" name="Google Shape;158;p25"/>
          <p:cNvSpPr txBox="1"/>
          <p:nvPr/>
        </p:nvSpPr>
        <p:spPr>
          <a:xfrm>
            <a:off x="466000" y="1080575"/>
            <a:ext cx="38766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FFFFFF"/>
                </a:solidFill>
                <a:latin typeface="Oswald"/>
                <a:ea typeface="Oswald"/>
                <a:cs typeface="Oswald"/>
                <a:sym typeface="Oswald"/>
              </a:rPr>
              <a:t>SAS Robotics’ intro playlist to VEX CAD </a:t>
            </a:r>
            <a:r>
              <a:rPr lang="en" sz="2000">
                <a:solidFill>
                  <a:srgbClr val="FFFFFF"/>
                </a:solidFill>
                <a:latin typeface="Oswald Light"/>
                <a:ea typeface="Oswald Light"/>
                <a:cs typeface="Oswald Light"/>
                <a:sym typeface="Oswald Light"/>
              </a:rPr>
              <a:t>walks you through the beginning steps of learning how to CAD VEX robots in Fusion 360 in a nice &amp; easy-to-follow way. CADing is a super helpful skill that any intermediate designer/builder should learn the basics of to add precision to their designs</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i="1" lang="en" sz="2000" u="sng">
                <a:solidFill>
                  <a:srgbClr val="FFFFFF"/>
                </a:solidFill>
                <a:latin typeface="Oswald Light"/>
                <a:ea typeface="Oswald Light"/>
                <a:cs typeface="Oswald Light"/>
                <a:sym typeface="Oswald Light"/>
              </a:rPr>
              <a:t>Note: </a:t>
            </a:r>
            <a:r>
              <a:rPr i="1" lang="en" sz="2000">
                <a:solidFill>
                  <a:srgbClr val="FFFFFF"/>
                </a:solidFill>
                <a:latin typeface="Oswald Light"/>
                <a:ea typeface="Oswald Light"/>
                <a:cs typeface="Oswald Light"/>
                <a:sym typeface="Oswald Light"/>
              </a:rPr>
              <a:t>make sure to start from the first vid</a:t>
            </a:r>
            <a:endParaRPr i="1"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i="1" lang="en" sz="2000" u="sng">
                <a:solidFill>
                  <a:srgbClr val="FFFFFF"/>
                </a:solidFill>
                <a:latin typeface="Oswald Light"/>
                <a:ea typeface="Oswald Light"/>
                <a:cs typeface="Oswald Light"/>
                <a:sym typeface="Oswald Light"/>
              </a:rPr>
              <a:t>Extra Note:</a:t>
            </a:r>
            <a:r>
              <a:rPr i="1" lang="en" sz="2000">
                <a:solidFill>
                  <a:srgbClr val="FFFFFF"/>
                </a:solidFill>
                <a:latin typeface="Oswald Light"/>
                <a:ea typeface="Oswald Light"/>
                <a:cs typeface="Oswald Light"/>
                <a:sym typeface="Oswald Light"/>
              </a:rPr>
              <a:t> SAS’s got advanced CADing tutorials too :)</a:t>
            </a:r>
            <a:endParaRPr i="1" sz="2000">
              <a:solidFill>
                <a:srgbClr val="FFFFFF"/>
              </a:solidFill>
              <a:latin typeface="Oswald Light"/>
              <a:ea typeface="Oswald Light"/>
              <a:cs typeface="Oswald Light"/>
              <a:sym typeface="Oswal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162" name="Shape 162"/>
        <p:cNvGrpSpPr/>
        <p:nvPr/>
      </p:nvGrpSpPr>
      <p:grpSpPr>
        <a:xfrm>
          <a:off x="0" y="0"/>
          <a:ext cx="0" cy="0"/>
          <a:chOff x="0" y="0"/>
          <a:chExt cx="0" cy="0"/>
        </a:xfrm>
      </p:grpSpPr>
      <p:sp>
        <p:nvSpPr>
          <p:cNvPr id="163" name="Google Shape;163;p26"/>
          <p:cNvSpPr txBox="1"/>
          <p:nvPr/>
        </p:nvSpPr>
        <p:spPr>
          <a:xfrm>
            <a:off x="102900" y="90025"/>
            <a:ext cx="3633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Deeper Learning - general (/designer)</a:t>
            </a:r>
            <a:endParaRPr b="1" i="1" sz="1700">
              <a:solidFill>
                <a:schemeClr val="lt1"/>
              </a:solidFill>
              <a:latin typeface="Oswald"/>
              <a:ea typeface="Oswald"/>
              <a:cs typeface="Oswald"/>
              <a:sym typeface="Oswald"/>
            </a:endParaRPr>
          </a:p>
        </p:txBody>
      </p:sp>
      <p:sp>
        <p:nvSpPr>
          <p:cNvPr id="164" name="Google Shape;164;p26"/>
          <p:cNvSpPr txBox="1"/>
          <p:nvPr/>
        </p:nvSpPr>
        <p:spPr>
          <a:xfrm>
            <a:off x="4695400" y="3655675"/>
            <a:ext cx="4143300" cy="615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800" u="sng">
                <a:solidFill>
                  <a:srgbClr val="FFFFFF"/>
                </a:solidFill>
                <a:highlight>
                  <a:srgbClr val="FFD966"/>
                </a:highlight>
                <a:latin typeface="Oswald"/>
                <a:ea typeface="Oswald"/>
                <a:cs typeface="Oswald"/>
                <a:sym typeface="Oswald"/>
                <a:hlinkClick r:id="rId3">
                  <a:extLst>
                    <a:ext uri="{A12FA001-AC4F-418D-AE19-62706E023703}">
                      <ahyp:hlinkClr val="tx"/>
                    </a:ext>
                  </a:extLst>
                </a:hlinkClick>
              </a:rPr>
              <a:t>https://discord.com/invite/vrc</a:t>
            </a:r>
            <a:endParaRPr sz="2800">
              <a:solidFill>
                <a:srgbClr val="FFFFFF"/>
              </a:solidFill>
              <a:highlight>
                <a:srgbClr val="FFD966"/>
              </a:highlight>
              <a:latin typeface="Oswald"/>
              <a:ea typeface="Oswald"/>
              <a:cs typeface="Oswald"/>
              <a:sym typeface="Oswald"/>
            </a:endParaRPr>
          </a:p>
        </p:txBody>
      </p:sp>
      <p:pic>
        <p:nvPicPr>
          <p:cNvPr descr="Does vex have a discord server or is their a custom discord server? - VEX IQ  General Discussion - VEX Forum" id="165" name="Google Shape;165;p26"/>
          <p:cNvPicPr preferRelativeResize="0"/>
          <p:nvPr/>
        </p:nvPicPr>
        <p:blipFill>
          <a:blip r:embed="rId4">
            <a:alphaModFix/>
          </a:blip>
          <a:stretch>
            <a:fillRect/>
          </a:stretch>
        </p:blipFill>
        <p:spPr>
          <a:xfrm>
            <a:off x="4678263" y="1110413"/>
            <a:ext cx="4177574" cy="2349888"/>
          </a:xfrm>
          <a:prstGeom prst="rect">
            <a:avLst/>
          </a:prstGeom>
          <a:noFill/>
          <a:ln>
            <a:noFill/>
          </a:ln>
        </p:spPr>
      </p:pic>
      <p:sp>
        <p:nvSpPr>
          <p:cNvPr id="166" name="Google Shape;166;p26"/>
          <p:cNvSpPr txBox="1"/>
          <p:nvPr/>
        </p:nvSpPr>
        <p:spPr>
          <a:xfrm>
            <a:off x="429350" y="700363"/>
            <a:ext cx="3617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The </a:t>
            </a:r>
            <a:r>
              <a:rPr b="1" lang="en" sz="2000">
                <a:solidFill>
                  <a:srgbClr val="FFFFFF"/>
                </a:solidFill>
                <a:latin typeface="Oswald"/>
                <a:ea typeface="Oswald"/>
                <a:cs typeface="Oswald"/>
                <a:sym typeface="Oswald"/>
              </a:rPr>
              <a:t>VEX robotics Discord server</a:t>
            </a:r>
            <a:r>
              <a:rPr lang="en" sz="2000">
                <a:solidFill>
                  <a:srgbClr val="FFFFFF"/>
                </a:solidFill>
                <a:latin typeface="Oswald Light"/>
                <a:ea typeface="Oswald Light"/>
                <a:cs typeface="Oswald Light"/>
                <a:sym typeface="Oswald Light"/>
              </a:rPr>
              <a:t> is much like an informal version of the VEX forum: its faster ‘n more personal. Note that it’s a bit of an avalanche of info – not needed for a beginner until you have a solid foundation of VEX robotics</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Join w/ your name and 569 A,B,C,or D</a:t>
            </a:r>
            <a:endParaRPr sz="2000">
              <a:solidFill>
                <a:srgbClr val="FFFFFF"/>
              </a:solidFill>
              <a:latin typeface="Oswald Light"/>
              <a:ea typeface="Oswald Light"/>
              <a:cs typeface="Oswald Light"/>
              <a:sym typeface="Oswald Light"/>
            </a:endParaRPr>
          </a:p>
        </p:txBody>
      </p:sp>
      <p:sp>
        <p:nvSpPr>
          <p:cNvPr id="167" name="Google Shape;167;p26"/>
          <p:cNvSpPr txBox="1"/>
          <p:nvPr/>
        </p:nvSpPr>
        <p:spPr>
          <a:xfrm>
            <a:off x="421700" y="3779625"/>
            <a:ext cx="3633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rgbClr val="FFFFFF"/>
                </a:solidFill>
                <a:latin typeface="Oswald Light"/>
                <a:ea typeface="Oswald Light"/>
                <a:cs typeface="Oswald Light"/>
                <a:sym typeface="Oswald Light"/>
              </a:rPr>
              <a:t>Note: I personally most like looking at the videos on the “reveals” channel to look at the newest design concepts</a:t>
            </a:r>
            <a:endParaRPr i="1" sz="1800">
              <a:solidFill>
                <a:srgbClr val="FFFFFF"/>
              </a:solidFill>
              <a:latin typeface="Oswald Light"/>
              <a:ea typeface="Oswald Light"/>
              <a:cs typeface="Oswald Light"/>
              <a:sym typeface="Oswald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171" name="Shape 171"/>
        <p:cNvGrpSpPr/>
        <p:nvPr/>
      </p:nvGrpSpPr>
      <p:grpSpPr>
        <a:xfrm>
          <a:off x="0" y="0"/>
          <a:ext cx="0" cy="0"/>
          <a:chOff x="0" y="0"/>
          <a:chExt cx="0" cy="0"/>
        </a:xfrm>
      </p:grpSpPr>
      <p:sp>
        <p:nvSpPr>
          <p:cNvPr id="172" name="Google Shape;172;p27"/>
          <p:cNvSpPr txBox="1"/>
          <p:nvPr/>
        </p:nvSpPr>
        <p:spPr>
          <a:xfrm>
            <a:off x="102900" y="90025"/>
            <a:ext cx="292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Extra Coding Resources </a:t>
            </a:r>
            <a:endParaRPr b="1" i="1" sz="1700">
              <a:solidFill>
                <a:schemeClr val="lt1"/>
              </a:solidFill>
              <a:latin typeface="Oswald"/>
              <a:ea typeface="Oswald"/>
              <a:cs typeface="Oswald"/>
              <a:sym typeface="Oswald"/>
            </a:endParaRPr>
          </a:p>
          <a:p>
            <a:pPr indent="0" lvl="0" marL="0" rtl="0" algn="l">
              <a:spcBef>
                <a:spcPts val="0"/>
              </a:spcBef>
              <a:spcAft>
                <a:spcPts val="0"/>
              </a:spcAft>
              <a:buNone/>
            </a:pPr>
            <a:r>
              <a:rPr i="1" lang="en" sz="1700">
                <a:solidFill>
                  <a:schemeClr val="lt1"/>
                </a:solidFill>
                <a:latin typeface="Oswald"/>
                <a:ea typeface="Oswald"/>
                <a:cs typeface="Oswald"/>
                <a:sym typeface="Oswald"/>
              </a:rPr>
              <a:t>(‘cause it’s an important skill)</a:t>
            </a:r>
            <a:endParaRPr i="1" sz="1700">
              <a:solidFill>
                <a:schemeClr val="lt1"/>
              </a:solidFill>
              <a:latin typeface="Oswald"/>
              <a:ea typeface="Oswald"/>
              <a:cs typeface="Oswald"/>
              <a:sym typeface="Oswald"/>
            </a:endParaRPr>
          </a:p>
        </p:txBody>
      </p:sp>
      <p:sp>
        <p:nvSpPr>
          <p:cNvPr id="173" name="Google Shape;173;p27"/>
          <p:cNvSpPr txBox="1"/>
          <p:nvPr/>
        </p:nvSpPr>
        <p:spPr>
          <a:xfrm>
            <a:off x="469175" y="798025"/>
            <a:ext cx="4412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Oswald Light"/>
                <a:ea typeface="Oswald Light"/>
                <a:cs typeface="Oswald Light"/>
                <a:sym typeface="Oswald Light"/>
                <a:hlinkClick r:id="rId3"/>
              </a:rPr>
              <a:t>https://www.codecademy.com/</a:t>
            </a:r>
            <a:endParaRPr sz="18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b="1" lang="en" sz="1800">
                <a:solidFill>
                  <a:srgbClr val="FFFFFF"/>
                </a:solidFill>
                <a:latin typeface="Oswald"/>
                <a:ea typeface="Oswald"/>
                <a:cs typeface="Oswald"/>
                <a:sym typeface="Oswald"/>
              </a:rPr>
              <a:t>Codecademy</a:t>
            </a:r>
            <a:r>
              <a:rPr lang="en" sz="1800">
                <a:solidFill>
                  <a:srgbClr val="FFFFFF"/>
                </a:solidFill>
                <a:latin typeface="Oswald Light"/>
                <a:ea typeface="Oswald Light"/>
                <a:cs typeface="Oswald Light"/>
                <a:sym typeface="Oswald Light"/>
              </a:rPr>
              <a:t>’s a great resource for learning the basics of any programming language. It’s super user friendly and especially great for </a:t>
            </a:r>
            <a:r>
              <a:rPr lang="en" sz="1800">
                <a:solidFill>
                  <a:srgbClr val="FFFFFF"/>
                </a:solidFill>
                <a:latin typeface="Oswald Light"/>
                <a:ea typeface="Oswald Light"/>
                <a:cs typeface="Oswald Light"/>
                <a:sym typeface="Oswald Light"/>
              </a:rPr>
              <a:t>beginners</a:t>
            </a:r>
            <a:r>
              <a:rPr lang="en" sz="1800">
                <a:solidFill>
                  <a:srgbClr val="FFFFFF"/>
                </a:solidFill>
                <a:latin typeface="Oswald Light"/>
                <a:ea typeface="Oswald Light"/>
                <a:cs typeface="Oswald Light"/>
                <a:sym typeface="Oswald Light"/>
              </a:rPr>
              <a:t>. Only problem is its pricey – $19.99 per month for most functions (although there’s a basic free version)</a:t>
            </a:r>
            <a:endParaRPr sz="1800">
              <a:solidFill>
                <a:srgbClr val="FFFFFF"/>
              </a:solidFill>
              <a:latin typeface="Oswald Light"/>
              <a:ea typeface="Oswald Light"/>
              <a:cs typeface="Oswald Light"/>
              <a:sym typeface="Oswald Light"/>
            </a:endParaRPr>
          </a:p>
        </p:txBody>
      </p:sp>
      <p:pic>
        <p:nvPicPr>
          <p:cNvPr descr="Notes on Codecademy “Learn TypeScript” – New Screwdriver" id="174" name="Google Shape;174;p27"/>
          <p:cNvPicPr preferRelativeResize="0"/>
          <p:nvPr/>
        </p:nvPicPr>
        <p:blipFill>
          <a:blip r:embed="rId4">
            <a:alphaModFix/>
          </a:blip>
          <a:stretch>
            <a:fillRect/>
          </a:stretch>
        </p:blipFill>
        <p:spPr>
          <a:xfrm>
            <a:off x="4943850" y="209536"/>
            <a:ext cx="3822400" cy="2149714"/>
          </a:xfrm>
          <a:prstGeom prst="rect">
            <a:avLst/>
          </a:prstGeom>
          <a:noFill/>
          <a:ln>
            <a:noFill/>
          </a:ln>
        </p:spPr>
      </p:pic>
      <p:sp>
        <p:nvSpPr>
          <p:cNvPr id="175" name="Google Shape;175;p27"/>
          <p:cNvSpPr txBox="1"/>
          <p:nvPr/>
        </p:nvSpPr>
        <p:spPr>
          <a:xfrm>
            <a:off x="4249375" y="2397775"/>
            <a:ext cx="48159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Oswald Light"/>
                <a:ea typeface="Oswald Light"/>
                <a:cs typeface="Oswald Light"/>
                <a:sym typeface="Oswald Light"/>
                <a:hlinkClick r:id="rId5"/>
              </a:rPr>
              <a:t>https://www.edx.org/course/introduction-computer-science-harvardx-cs50x</a:t>
            </a:r>
            <a:endParaRPr sz="18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b="1" lang="en" sz="1800">
                <a:solidFill>
                  <a:srgbClr val="FFFFFF"/>
                </a:solidFill>
                <a:latin typeface="Oswald"/>
                <a:ea typeface="Oswald"/>
                <a:cs typeface="Oswald"/>
                <a:sym typeface="Oswald"/>
              </a:rPr>
              <a:t>Harvard’s CS50x Intro to Computer Science</a:t>
            </a:r>
            <a:r>
              <a:rPr lang="en" sz="1800">
                <a:solidFill>
                  <a:srgbClr val="FFFFFF"/>
                </a:solidFill>
                <a:latin typeface="Oswald Light"/>
                <a:ea typeface="Oswald Light"/>
                <a:cs typeface="Oswald Light"/>
                <a:sym typeface="Oswald Light"/>
              </a:rPr>
              <a:t> is a free, online version of the actual Harvard class – and comes with an official certificate thru edX! Hands down the best course to jumpstart skills in “real coding”. Although, it’s an extremely intense course so make sure you’ve got prior coding experience + lots ‘o determination &amp; time</a:t>
            </a:r>
            <a:endParaRPr sz="18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lang="en" sz="1800">
                <a:solidFill>
                  <a:srgbClr val="FFFFFF"/>
                </a:solidFill>
                <a:latin typeface="Oswald Light"/>
                <a:ea typeface="Oswald Light"/>
                <a:cs typeface="Oswald Light"/>
                <a:sym typeface="Oswald Light"/>
              </a:rPr>
              <a:t>(</a:t>
            </a:r>
            <a:r>
              <a:rPr lang="en" sz="1800" u="sng">
                <a:solidFill>
                  <a:schemeClr val="hlink"/>
                </a:solidFill>
                <a:latin typeface="Oswald Light"/>
                <a:ea typeface="Oswald Light"/>
                <a:cs typeface="Oswald Light"/>
                <a:sym typeface="Oswald Light"/>
                <a:hlinkClick r:id="rId6"/>
              </a:rPr>
              <a:t>the trailer</a:t>
            </a:r>
            <a:r>
              <a:rPr lang="en" sz="1800">
                <a:solidFill>
                  <a:srgbClr val="FFFFFF"/>
                </a:solidFill>
                <a:latin typeface="Oswald Light"/>
                <a:ea typeface="Oswald Light"/>
                <a:cs typeface="Oswald Light"/>
                <a:sym typeface="Oswald Light"/>
              </a:rPr>
              <a:t> b/c I love it)</a:t>
            </a:r>
            <a:endParaRPr sz="1800">
              <a:solidFill>
                <a:srgbClr val="FFFFFF"/>
              </a:solidFill>
              <a:latin typeface="Oswald Light"/>
              <a:ea typeface="Oswald Light"/>
              <a:cs typeface="Oswald Light"/>
              <a:sym typeface="Oswald Light"/>
            </a:endParaRPr>
          </a:p>
        </p:txBody>
      </p:sp>
      <p:pic>
        <p:nvPicPr>
          <p:cNvPr descr="CS50's Introduction to Computer Science | edX" id="176" name="Google Shape;176;p27"/>
          <p:cNvPicPr preferRelativeResize="0"/>
          <p:nvPr/>
        </p:nvPicPr>
        <p:blipFill>
          <a:blip r:embed="rId7">
            <a:alphaModFix/>
          </a:blip>
          <a:stretch>
            <a:fillRect/>
          </a:stretch>
        </p:blipFill>
        <p:spPr>
          <a:xfrm>
            <a:off x="531150" y="2744375"/>
            <a:ext cx="3600450"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180" name="Shape 180"/>
        <p:cNvGrpSpPr/>
        <p:nvPr/>
      </p:nvGrpSpPr>
      <p:grpSpPr>
        <a:xfrm>
          <a:off x="0" y="0"/>
          <a:ext cx="0" cy="0"/>
          <a:chOff x="0" y="0"/>
          <a:chExt cx="0" cy="0"/>
        </a:xfrm>
      </p:grpSpPr>
      <p:sp>
        <p:nvSpPr>
          <p:cNvPr id="181" name="Google Shape;181;p28"/>
          <p:cNvSpPr txBox="1"/>
          <p:nvPr/>
        </p:nvSpPr>
        <p:spPr>
          <a:xfrm>
            <a:off x="102900" y="90025"/>
            <a:ext cx="2933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Extra Coding Resources, cont.</a:t>
            </a:r>
            <a:endParaRPr b="1" i="1" sz="1700">
              <a:solidFill>
                <a:schemeClr val="lt1"/>
              </a:solidFill>
              <a:latin typeface="Oswald"/>
              <a:ea typeface="Oswald"/>
              <a:cs typeface="Oswald"/>
              <a:sym typeface="Oswald"/>
            </a:endParaRPr>
          </a:p>
        </p:txBody>
      </p:sp>
      <p:sp>
        <p:nvSpPr>
          <p:cNvPr id="182" name="Google Shape;182;p28"/>
          <p:cNvSpPr txBox="1"/>
          <p:nvPr/>
        </p:nvSpPr>
        <p:spPr>
          <a:xfrm>
            <a:off x="469175" y="798025"/>
            <a:ext cx="4412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Oswald Light"/>
                <a:ea typeface="Oswald Light"/>
                <a:cs typeface="Oswald Light"/>
                <a:sym typeface="Oswald Light"/>
                <a:hlinkClick r:id="rId3"/>
              </a:rPr>
              <a:t>https://www.coursera.org/</a:t>
            </a:r>
            <a:endParaRPr sz="18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b="1" lang="en" sz="1800">
                <a:solidFill>
                  <a:srgbClr val="FFFFFF"/>
                </a:solidFill>
                <a:latin typeface="Oswald"/>
                <a:ea typeface="Oswald"/>
                <a:cs typeface="Oswald"/>
                <a:sym typeface="Oswald"/>
              </a:rPr>
              <a:t>Coursera</a:t>
            </a:r>
            <a:r>
              <a:rPr lang="en" sz="1800">
                <a:solidFill>
                  <a:srgbClr val="FFFFFF"/>
                </a:solidFill>
                <a:latin typeface="Oswald Light"/>
                <a:ea typeface="Oswald Light"/>
                <a:cs typeface="Oswald Light"/>
                <a:sym typeface="Oswald Light"/>
              </a:rPr>
              <a:t>’s a great website to find coding courses that are put out by Universities at diff levels of difficulty. Also comes with certificates for resumes+LinkedIn.</a:t>
            </a:r>
            <a:endParaRPr sz="1800">
              <a:solidFill>
                <a:srgbClr val="FFFFFF"/>
              </a:solidFill>
              <a:latin typeface="Oswald Light"/>
              <a:ea typeface="Oswald Light"/>
              <a:cs typeface="Oswald Light"/>
              <a:sym typeface="Oswald Light"/>
            </a:endParaRPr>
          </a:p>
        </p:txBody>
      </p:sp>
      <p:pic>
        <p:nvPicPr>
          <p:cNvPr descr="Coursera | Degrees, Certificates, &amp; Free Online Courses" id="183" name="Google Shape;183;p28"/>
          <p:cNvPicPr preferRelativeResize="0"/>
          <p:nvPr/>
        </p:nvPicPr>
        <p:blipFill>
          <a:blip r:embed="rId4">
            <a:alphaModFix/>
          </a:blip>
          <a:stretch>
            <a:fillRect/>
          </a:stretch>
        </p:blipFill>
        <p:spPr>
          <a:xfrm>
            <a:off x="4572000" y="744900"/>
            <a:ext cx="4374499" cy="2288925"/>
          </a:xfrm>
          <a:prstGeom prst="rect">
            <a:avLst/>
          </a:prstGeom>
          <a:noFill/>
          <a:ln>
            <a:noFill/>
          </a:ln>
        </p:spPr>
      </p:pic>
      <p:sp>
        <p:nvSpPr>
          <p:cNvPr id="184" name="Google Shape;184;p28"/>
          <p:cNvSpPr txBox="1"/>
          <p:nvPr/>
        </p:nvSpPr>
        <p:spPr>
          <a:xfrm>
            <a:off x="4351675" y="3033825"/>
            <a:ext cx="4719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Oswald Light"/>
                <a:ea typeface="Oswald Light"/>
                <a:cs typeface="Oswald Light"/>
                <a:sym typeface="Oswald Light"/>
                <a:hlinkClick r:id="rId5"/>
              </a:rPr>
              <a:t>https://www.kaggle.com/</a:t>
            </a:r>
            <a:endParaRPr sz="18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b="1" lang="en" sz="1800">
                <a:solidFill>
                  <a:srgbClr val="FFFFFF"/>
                </a:solidFill>
                <a:latin typeface="Oswald"/>
                <a:ea typeface="Oswald"/>
                <a:cs typeface="Oswald"/>
                <a:sym typeface="Oswald"/>
              </a:rPr>
              <a:t>Kaggle </a:t>
            </a:r>
            <a:r>
              <a:rPr lang="en" sz="1800">
                <a:solidFill>
                  <a:srgbClr val="FFFFFF"/>
                </a:solidFill>
                <a:latin typeface="Oswald Light"/>
                <a:ea typeface="Oswald Light"/>
                <a:cs typeface="Oswald Light"/>
                <a:sym typeface="Oswald Light"/>
              </a:rPr>
              <a:t>is one of the coolest resources I’ve found recently &amp; the ultimate resource for anyone interested in machine learning (AI) models! It has massive, top-quality datasets, AI competitions with $$$ prizes, a forum, and courses for learning all things related to machine learning. Also free to sign up. Seriously – check it out!</a:t>
            </a:r>
            <a:endParaRPr sz="1800">
              <a:solidFill>
                <a:srgbClr val="FFFFFF"/>
              </a:solidFill>
              <a:latin typeface="Oswald Light"/>
              <a:ea typeface="Oswald Light"/>
              <a:cs typeface="Oswald Light"/>
              <a:sym typeface="Oswald Light"/>
            </a:endParaRPr>
          </a:p>
        </p:txBody>
      </p:sp>
      <p:pic>
        <p:nvPicPr>
          <p:cNvPr descr="How to find data science talent on Kaggle" id="185" name="Google Shape;185;p28"/>
          <p:cNvPicPr preferRelativeResize="0"/>
          <p:nvPr/>
        </p:nvPicPr>
        <p:blipFill>
          <a:blip r:embed="rId6">
            <a:alphaModFix/>
          </a:blip>
          <a:stretch>
            <a:fillRect/>
          </a:stretch>
        </p:blipFill>
        <p:spPr>
          <a:xfrm>
            <a:off x="469175" y="2513225"/>
            <a:ext cx="3809999" cy="2537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89" name="Shape 189"/>
        <p:cNvGrpSpPr/>
        <p:nvPr/>
      </p:nvGrpSpPr>
      <p:grpSpPr>
        <a:xfrm>
          <a:off x="0" y="0"/>
          <a:ext cx="0" cy="0"/>
          <a:chOff x="0" y="0"/>
          <a:chExt cx="0" cy="0"/>
        </a:xfrm>
      </p:grpSpPr>
      <p:sp>
        <p:nvSpPr>
          <p:cNvPr id="190" name="Google Shape;190;p29"/>
          <p:cNvSpPr/>
          <p:nvPr/>
        </p:nvSpPr>
        <p:spPr>
          <a:xfrm>
            <a:off x="678800" y="330361"/>
            <a:ext cx="7786410" cy="59754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Oswald"/>
              </a:rPr>
              <a:t>Thanks for looking through this!</a:t>
            </a:r>
          </a:p>
        </p:txBody>
      </p:sp>
      <p:sp>
        <p:nvSpPr>
          <p:cNvPr id="191" name="Google Shape;191;p29"/>
          <p:cNvSpPr txBox="1"/>
          <p:nvPr/>
        </p:nvSpPr>
        <p:spPr>
          <a:xfrm>
            <a:off x="238700" y="1052675"/>
            <a:ext cx="87309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Oswald"/>
                <a:ea typeface="Oswald"/>
                <a:cs typeface="Oswald"/>
                <a:sym typeface="Oswald"/>
              </a:rPr>
              <a:t>Shoot me an email at this gmail or talk to someone who has access if you ever think something should be added to this guide!</a:t>
            </a:r>
            <a:endParaRPr sz="2100">
              <a:solidFill>
                <a:schemeClr val="lt1"/>
              </a:solidFill>
              <a:latin typeface="Oswald"/>
              <a:ea typeface="Oswald"/>
              <a:cs typeface="Oswald"/>
              <a:sym typeface="Oswald"/>
            </a:endParaRPr>
          </a:p>
          <a:p>
            <a:pPr indent="0" lvl="0" marL="0" rtl="0" algn="l">
              <a:spcBef>
                <a:spcPts val="0"/>
              </a:spcBef>
              <a:spcAft>
                <a:spcPts val="0"/>
              </a:spcAft>
              <a:buNone/>
            </a:pPr>
            <a:r>
              <a:t/>
            </a:r>
            <a:endParaRPr sz="2100">
              <a:solidFill>
                <a:schemeClr val="lt1"/>
              </a:solidFill>
              <a:latin typeface="Oswald"/>
              <a:ea typeface="Oswald"/>
              <a:cs typeface="Oswald"/>
              <a:sym typeface="Oswald"/>
            </a:endParaRPr>
          </a:p>
          <a:p>
            <a:pPr indent="0" lvl="0" marL="0" rtl="0" algn="l">
              <a:spcBef>
                <a:spcPts val="0"/>
              </a:spcBef>
              <a:spcAft>
                <a:spcPts val="0"/>
              </a:spcAft>
              <a:buNone/>
            </a:pPr>
            <a:r>
              <a:rPr lang="en" sz="2100">
                <a:solidFill>
                  <a:schemeClr val="lt1"/>
                </a:solidFill>
                <a:latin typeface="Oswald"/>
                <a:ea typeface="Oswald"/>
                <a:cs typeface="Oswald"/>
                <a:sym typeface="Oswald"/>
              </a:rPr>
              <a:t>Honestly most of these resources I discovered only by asking people point-blank if they know any resources – which didn’t seem fair. I think anyone who wants to learn VEX should have the opportunity</a:t>
            </a:r>
            <a:endParaRPr sz="2100">
              <a:solidFill>
                <a:schemeClr val="lt1"/>
              </a:solidFill>
              <a:latin typeface="Oswald"/>
              <a:ea typeface="Oswald"/>
              <a:cs typeface="Oswald"/>
              <a:sym typeface="Oswald"/>
            </a:endParaRPr>
          </a:p>
          <a:p>
            <a:pPr indent="0" lvl="0" marL="0" rtl="0" algn="l">
              <a:spcBef>
                <a:spcPts val="0"/>
              </a:spcBef>
              <a:spcAft>
                <a:spcPts val="0"/>
              </a:spcAft>
              <a:buNone/>
            </a:pPr>
            <a:r>
              <a:t/>
            </a:r>
            <a:endParaRPr sz="2100">
              <a:solidFill>
                <a:schemeClr val="lt1"/>
              </a:solidFill>
              <a:latin typeface="Oswald"/>
              <a:ea typeface="Oswald"/>
              <a:cs typeface="Oswald"/>
              <a:sym typeface="Oswald"/>
            </a:endParaRPr>
          </a:p>
          <a:p>
            <a:pPr indent="0" lvl="0" marL="0" rtl="0" algn="l">
              <a:spcBef>
                <a:spcPts val="0"/>
              </a:spcBef>
              <a:spcAft>
                <a:spcPts val="0"/>
              </a:spcAft>
              <a:buNone/>
            </a:pPr>
            <a:r>
              <a:rPr lang="en" sz="2100">
                <a:solidFill>
                  <a:schemeClr val="lt1"/>
                </a:solidFill>
                <a:latin typeface="Oswald"/>
                <a:ea typeface="Oswald"/>
                <a:cs typeface="Oswald"/>
                <a:sym typeface="Oswald"/>
              </a:rPr>
              <a:t>I hope with collaboration and friendly gestures like this we can help make MVHS Robotics a more, well, collaborative and generally fun team! That’s how all the best teams work</a:t>
            </a:r>
            <a:endParaRPr sz="2100">
              <a:solidFill>
                <a:schemeClr val="lt1"/>
              </a:solidFill>
              <a:latin typeface="Oswald"/>
              <a:ea typeface="Oswald"/>
              <a:cs typeface="Oswald"/>
              <a:sym typeface="Oswald"/>
            </a:endParaRPr>
          </a:p>
          <a:p>
            <a:pPr indent="0" lvl="0" marL="0" rtl="0" algn="l">
              <a:spcBef>
                <a:spcPts val="0"/>
              </a:spcBef>
              <a:spcAft>
                <a:spcPts val="0"/>
              </a:spcAft>
              <a:buNone/>
            </a:pPr>
            <a:r>
              <a:t/>
            </a:r>
            <a:endParaRPr sz="2100">
              <a:solidFill>
                <a:schemeClr val="lt1"/>
              </a:solidFill>
              <a:latin typeface="Oswald"/>
              <a:ea typeface="Oswald"/>
              <a:cs typeface="Oswald"/>
              <a:sym typeface="Oswald"/>
            </a:endParaRPr>
          </a:p>
          <a:p>
            <a:pPr indent="0" lvl="0" marL="0" rtl="0" algn="l">
              <a:spcBef>
                <a:spcPts val="0"/>
              </a:spcBef>
              <a:spcAft>
                <a:spcPts val="0"/>
              </a:spcAft>
              <a:buNone/>
            </a:pPr>
            <a:r>
              <a:rPr lang="en" sz="2100">
                <a:solidFill>
                  <a:schemeClr val="lt1"/>
                </a:solidFill>
                <a:latin typeface="Oswald"/>
                <a:ea typeface="Oswald"/>
                <a:cs typeface="Oswald"/>
                <a:sym typeface="Oswald"/>
              </a:rPr>
              <a:t>Hope this helps ya out and inspires you to help a team member today!</a:t>
            </a:r>
            <a:endParaRPr sz="2100">
              <a:solidFill>
                <a:schemeClr val="lt1"/>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0"/>
          <p:cNvSpPr txBox="1"/>
          <p:nvPr/>
        </p:nvSpPr>
        <p:spPr>
          <a:xfrm>
            <a:off x="836550" y="149075"/>
            <a:ext cx="7470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600">
                <a:solidFill>
                  <a:schemeClr val="lt1"/>
                </a:solidFill>
                <a:latin typeface="Lobster"/>
                <a:ea typeface="Lobster"/>
                <a:cs typeface="Lobster"/>
                <a:sym typeface="Lobster"/>
              </a:rPr>
              <a:t>Good luck in this year’s game!</a:t>
            </a:r>
            <a:endParaRPr b="1" i="1" sz="3600">
              <a:solidFill>
                <a:schemeClr val="lt1"/>
              </a:solidFill>
              <a:latin typeface="Lobster"/>
              <a:ea typeface="Lobster"/>
              <a:cs typeface="Lobster"/>
              <a:sym typeface="Lobster"/>
            </a:endParaRPr>
          </a:p>
        </p:txBody>
      </p:sp>
      <p:sp>
        <p:nvSpPr>
          <p:cNvPr id="197" name="Google Shape;197;p30"/>
          <p:cNvSpPr txBox="1"/>
          <p:nvPr/>
        </p:nvSpPr>
        <p:spPr>
          <a:xfrm>
            <a:off x="0" y="4770775"/>
            <a:ext cx="1027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Oswald Light"/>
                <a:ea typeface="Oswald Light"/>
                <a:cs typeface="Oswald Light"/>
                <a:sym typeface="Oswald Light"/>
              </a:rPr>
              <a:t>Spin Up, 2022</a:t>
            </a:r>
            <a:endParaRPr sz="1300">
              <a:solidFill>
                <a:schemeClr val="lt1"/>
              </a:solidFill>
              <a:latin typeface="Oswald Light"/>
              <a:ea typeface="Oswald Light"/>
              <a:cs typeface="Oswald Light"/>
              <a:sym typeface="Oswal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62" name="Shape 62"/>
        <p:cNvGrpSpPr/>
        <p:nvPr/>
      </p:nvGrpSpPr>
      <p:grpSpPr>
        <a:xfrm>
          <a:off x="0" y="0"/>
          <a:ext cx="0" cy="0"/>
          <a:chOff x="0" y="0"/>
          <a:chExt cx="0" cy="0"/>
        </a:xfrm>
      </p:grpSpPr>
      <p:pic>
        <p:nvPicPr>
          <p:cNvPr descr="banner " id="63" name="Google Shape;63;p14" title="banner"/>
          <p:cNvPicPr preferRelativeResize="0"/>
          <p:nvPr/>
        </p:nvPicPr>
        <p:blipFill>
          <a:blip r:embed="rId3">
            <a:alphaModFix/>
          </a:blip>
          <a:stretch>
            <a:fillRect/>
          </a:stretch>
        </p:blipFill>
        <p:spPr>
          <a:xfrm>
            <a:off x="1466850" y="3306750"/>
            <a:ext cx="6210301" cy="1524000"/>
          </a:xfrm>
          <a:prstGeom prst="rect">
            <a:avLst/>
          </a:prstGeom>
          <a:noFill/>
          <a:ln>
            <a:noFill/>
          </a:ln>
        </p:spPr>
      </p:pic>
      <p:sp>
        <p:nvSpPr>
          <p:cNvPr id="64" name="Google Shape;64;p14"/>
          <p:cNvSpPr txBox="1"/>
          <p:nvPr/>
        </p:nvSpPr>
        <p:spPr>
          <a:xfrm>
            <a:off x="247500" y="351450"/>
            <a:ext cx="86490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chemeClr val="lt1"/>
                </a:solidFill>
                <a:latin typeface="Lobster"/>
                <a:ea typeface="Lobster"/>
                <a:cs typeface="Lobster"/>
                <a:sym typeface="Lobster"/>
              </a:rPr>
              <a:t>Welcome to Team 569,</a:t>
            </a:r>
            <a:endParaRPr sz="6000">
              <a:solidFill>
                <a:schemeClr val="lt1"/>
              </a:solidFill>
              <a:latin typeface="Lobster"/>
              <a:ea typeface="Lobster"/>
              <a:cs typeface="Lobster"/>
              <a:sym typeface="Lobster"/>
            </a:endParaRPr>
          </a:p>
          <a:p>
            <a:pPr indent="0" lvl="0" marL="0" rtl="0" algn="ctr">
              <a:spcBef>
                <a:spcPts val="0"/>
              </a:spcBef>
              <a:spcAft>
                <a:spcPts val="0"/>
              </a:spcAft>
              <a:buNone/>
            </a:pPr>
            <a:r>
              <a:rPr lang="en" sz="6000">
                <a:solidFill>
                  <a:schemeClr val="lt1"/>
                </a:solidFill>
                <a:latin typeface="Lobster"/>
                <a:ea typeface="Lobster"/>
                <a:cs typeface="Lobster"/>
                <a:sym typeface="Lobster"/>
              </a:rPr>
              <a:t>Murrieta Valley High School Robotics!</a:t>
            </a:r>
            <a:endParaRPr sz="6000">
              <a:solidFill>
                <a:schemeClr val="lt1"/>
              </a:solidFill>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68" name="Shape 68"/>
        <p:cNvGrpSpPr/>
        <p:nvPr/>
      </p:nvGrpSpPr>
      <p:grpSpPr>
        <a:xfrm>
          <a:off x="0" y="0"/>
          <a:ext cx="0" cy="0"/>
          <a:chOff x="0" y="0"/>
          <a:chExt cx="0" cy="0"/>
        </a:xfrm>
      </p:grpSpPr>
      <p:sp>
        <p:nvSpPr>
          <p:cNvPr id="69" name="Google Shape;69;p15"/>
          <p:cNvSpPr txBox="1"/>
          <p:nvPr/>
        </p:nvSpPr>
        <p:spPr>
          <a:xfrm>
            <a:off x="1521900" y="1589025"/>
            <a:ext cx="61002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Oswald"/>
                <a:ea typeface="Oswald"/>
                <a:cs typeface="Oswald"/>
                <a:sym typeface="Oswald"/>
              </a:rPr>
              <a:t>The following slides are arranged in order from the most essential resources (Basics) to more complex/deeper sources of information (Deeper Learning). It’s called a beginner guide but really it can be used by all skill levels :)</a:t>
            </a:r>
            <a:endParaRPr sz="2200">
              <a:solidFill>
                <a:schemeClr val="lt1"/>
              </a:solidFill>
              <a:latin typeface="Oswald"/>
              <a:ea typeface="Oswald"/>
              <a:cs typeface="Oswald"/>
              <a:sym typeface="Oswald"/>
            </a:endParaRPr>
          </a:p>
          <a:p>
            <a:pPr indent="0" lvl="0" marL="0" rtl="0" algn="l">
              <a:spcBef>
                <a:spcPts val="0"/>
              </a:spcBef>
              <a:spcAft>
                <a:spcPts val="0"/>
              </a:spcAft>
              <a:buNone/>
            </a:pPr>
            <a:r>
              <a:t/>
            </a:r>
            <a:endParaRPr sz="2200">
              <a:solidFill>
                <a:schemeClr val="lt1"/>
              </a:solidFill>
              <a:latin typeface="Oswald"/>
              <a:ea typeface="Oswald"/>
              <a:cs typeface="Oswald"/>
              <a:sym typeface="Oswald"/>
            </a:endParaRPr>
          </a:p>
          <a:p>
            <a:pPr indent="0" lvl="0" marL="0" rtl="0" algn="l">
              <a:spcBef>
                <a:spcPts val="0"/>
              </a:spcBef>
              <a:spcAft>
                <a:spcPts val="0"/>
              </a:spcAft>
              <a:buNone/>
            </a:pPr>
            <a:r>
              <a:rPr lang="en" sz="2200">
                <a:solidFill>
                  <a:schemeClr val="lt1"/>
                </a:solidFill>
                <a:latin typeface="Oswald"/>
                <a:ea typeface="Oswald"/>
                <a:cs typeface="Oswald"/>
                <a:sym typeface="Oswald"/>
              </a:rPr>
              <a:t>The specific role the information will be most useful for is also listed (Builder, Coder, Designer, General, etc.)</a:t>
            </a:r>
            <a:endParaRPr sz="2200">
              <a:solidFill>
                <a:schemeClr val="lt1"/>
              </a:solidFill>
              <a:latin typeface="Oswald"/>
              <a:ea typeface="Oswald"/>
              <a:cs typeface="Oswald"/>
              <a:sym typeface="Oswald"/>
            </a:endParaRPr>
          </a:p>
          <a:p>
            <a:pPr indent="0" lvl="0" marL="0" rtl="0" algn="l">
              <a:spcBef>
                <a:spcPts val="0"/>
              </a:spcBef>
              <a:spcAft>
                <a:spcPts val="0"/>
              </a:spcAft>
              <a:buNone/>
            </a:pPr>
            <a:r>
              <a:t/>
            </a:r>
            <a:endParaRPr sz="2200">
              <a:solidFill>
                <a:schemeClr val="lt1"/>
              </a:solidFill>
              <a:latin typeface="Oswald"/>
              <a:ea typeface="Oswald"/>
              <a:cs typeface="Oswald"/>
              <a:sym typeface="Oswald"/>
            </a:endParaRPr>
          </a:p>
          <a:p>
            <a:pPr indent="0" lvl="0" marL="0" rtl="0" algn="l">
              <a:spcBef>
                <a:spcPts val="0"/>
              </a:spcBef>
              <a:spcAft>
                <a:spcPts val="0"/>
              </a:spcAft>
              <a:buNone/>
            </a:pPr>
            <a:r>
              <a:rPr lang="en" sz="2200">
                <a:solidFill>
                  <a:schemeClr val="lt1"/>
                </a:solidFill>
                <a:latin typeface="Oswald"/>
                <a:ea typeface="Oswald"/>
                <a:cs typeface="Oswald"/>
                <a:sym typeface="Oswald"/>
              </a:rPr>
              <a:t>Let’s make it a great season!</a:t>
            </a:r>
            <a:endParaRPr sz="2200">
              <a:solidFill>
                <a:schemeClr val="lt1"/>
              </a:solidFill>
              <a:latin typeface="Oswald"/>
              <a:ea typeface="Oswald"/>
              <a:cs typeface="Oswald"/>
              <a:sym typeface="Oswald"/>
            </a:endParaRPr>
          </a:p>
        </p:txBody>
      </p:sp>
      <p:sp>
        <p:nvSpPr>
          <p:cNvPr id="70" name="Google Shape;70;p15"/>
          <p:cNvSpPr/>
          <p:nvPr/>
        </p:nvSpPr>
        <p:spPr>
          <a:xfrm>
            <a:off x="3350400" y="573175"/>
            <a:ext cx="2443202" cy="738626"/>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chemeClr val="lt1"/>
                </a:solidFill>
                <a:latin typeface="Oswald"/>
              </a:rPr>
              <a:t>NOTE</a:t>
            </a:r>
          </a:p>
        </p:txBody>
      </p:sp>
      <p:pic>
        <p:nvPicPr>
          <p:cNvPr id="71" name="Google Shape;71;p15"/>
          <p:cNvPicPr preferRelativeResize="0"/>
          <p:nvPr/>
        </p:nvPicPr>
        <p:blipFill>
          <a:blip r:embed="rId3">
            <a:alphaModFix/>
          </a:blip>
          <a:stretch>
            <a:fillRect/>
          </a:stretch>
        </p:blipFill>
        <p:spPr>
          <a:xfrm>
            <a:off x="7453475" y="4346750"/>
            <a:ext cx="796750" cy="796750"/>
          </a:xfrm>
          <a:prstGeom prst="rect">
            <a:avLst/>
          </a:prstGeom>
          <a:noFill/>
          <a:ln>
            <a:noFill/>
          </a:ln>
        </p:spPr>
      </p:pic>
      <p:sp>
        <p:nvSpPr>
          <p:cNvPr id="72" name="Google Shape;72;p15"/>
          <p:cNvSpPr txBox="1"/>
          <p:nvPr/>
        </p:nvSpPr>
        <p:spPr>
          <a:xfrm>
            <a:off x="8037300" y="4638875"/>
            <a:ext cx="1106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latin typeface="Oswald"/>
                <a:ea typeface="Oswald"/>
                <a:cs typeface="Oswald"/>
                <a:sym typeface="Oswald"/>
              </a:rPr>
              <a:t>= top picks</a:t>
            </a:r>
            <a:endParaRPr b="1" i="1" sz="1600">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76" name="Shape 76"/>
        <p:cNvGrpSpPr/>
        <p:nvPr/>
      </p:nvGrpSpPr>
      <p:grpSpPr>
        <a:xfrm>
          <a:off x="0" y="0"/>
          <a:ext cx="0" cy="0"/>
          <a:chOff x="0" y="0"/>
          <a:chExt cx="0" cy="0"/>
        </a:xfrm>
      </p:grpSpPr>
      <p:sp>
        <p:nvSpPr>
          <p:cNvPr id="77" name="Google Shape;77;p16"/>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general</a:t>
            </a:r>
            <a:endParaRPr b="1" i="1" sz="1700">
              <a:solidFill>
                <a:schemeClr val="lt1"/>
              </a:solidFill>
              <a:latin typeface="Oswald"/>
              <a:ea typeface="Oswald"/>
              <a:cs typeface="Oswald"/>
              <a:sym typeface="Oswald"/>
            </a:endParaRPr>
          </a:p>
        </p:txBody>
      </p:sp>
      <p:sp>
        <p:nvSpPr>
          <p:cNvPr id="78" name="Google Shape;78;p16"/>
          <p:cNvSpPr txBox="1"/>
          <p:nvPr/>
        </p:nvSpPr>
        <p:spPr>
          <a:xfrm>
            <a:off x="4482925" y="3069575"/>
            <a:ext cx="4143300" cy="14775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https://www.vexrobotics.com/v5/competition/vrc-current-game</a:t>
            </a:r>
            <a:endParaRPr sz="2800">
              <a:solidFill>
                <a:schemeClr val="lt1"/>
              </a:solidFill>
              <a:highlight>
                <a:srgbClr val="FFD966"/>
              </a:highlight>
              <a:latin typeface="Oswald"/>
              <a:ea typeface="Oswald"/>
              <a:cs typeface="Oswald"/>
              <a:sym typeface="Oswald"/>
            </a:endParaRPr>
          </a:p>
        </p:txBody>
      </p:sp>
      <p:sp>
        <p:nvSpPr>
          <p:cNvPr id="79" name="Google Shape;79;p16"/>
          <p:cNvSpPr txBox="1"/>
          <p:nvPr/>
        </p:nvSpPr>
        <p:spPr>
          <a:xfrm>
            <a:off x="476550" y="1401900"/>
            <a:ext cx="3416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Before you can do anything in VEX Robotics, you need to know what this year’s game is! Here’s an embedded video of the 2023-2024 game, otherwise the link beneath it should show this current year’s game :)</a:t>
            </a:r>
            <a:endParaRPr sz="2000">
              <a:solidFill>
                <a:srgbClr val="FFFFFF"/>
              </a:solidFill>
              <a:latin typeface="Oswald Light"/>
              <a:ea typeface="Oswald Light"/>
              <a:cs typeface="Oswald Light"/>
              <a:sym typeface="Oswald Light"/>
            </a:endParaRPr>
          </a:p>
        </p:txBody>
      </p:sp>
      <p:pic>
        <p:nvPicPr>
          <p:cNvPr descr="VEX Robotics: getstarted.vex.com&#10;SUBSCRIBE: https://bit.ly/3r2xtvE&#10;-------------------------------------------------------&#10;&#10;VEX Robotics Competition: Over Under official game overview&#10;&#10;-------------------------------------------------------&#10;Follow us on social media!&#10;https://www.facebook.com/vexrobotics/&#10;https://twitter.com/VEXRobotics&#10;https://www.instagram.com/vexrobotics" id="80" name="Google Shape;80;p16" title="VEX Robotics Competition: Over Under | 2023 - 2024 Game">
            <a:hlinkClick r:id="rId4"/>
          </p:cNvPr>
          <p:cNvPicPr preferRelativeResize="0"/>
          <p:nvPr/>
        </p:nvPicPr>
        <p:blipFill>
          <a:blip r:embed="rId5">
            <a:alphaModFix/>
          </a:blip>
          <a:stretch>
            <a:fillRect/>
          </a:stretch>
        </p:blipFill>
        <p:spPr>
          <a:xfrm>
            <a:off x="4474837" y="536425"/>
            <a:ext cx="4159466" cy="2339700"/>
          </a:xfrm>
          <a:prstGeom prst="rect">
            <a:avLst/>
          </a:prstGeom>
          <a:noFill/>
          <a:ln>
            <a:noFill/>
          </a:ln>
        </p:spPr>
      </p:pic>
      <p:pic>
        <p:nvPicPr>
          <p:cNvPr id="81" name="Google Shape;81;p16"/>
          <p:cNvPicPr preferRelativeResize="0"/>
          <p:nvPr/>
        </p:nvPicPr>
        <p:blipFill>
          <a:blip r:embed="rId6">
            <a:alphaModFix/>
          </a:blip>
          <a:stretch>
            <a:fillRect/>
          </a:stretch>
        </p:blipFill>
        <p:spPr>
          <a:xfrm>
            <a:off x="8347250" y="4346750"/>
            <a:ext cx="796750" cy="79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85" name="Shape 85"/>
        <p:cNvGrpSpPr/>
        <p:nvPr/>
      </p:nvGrpSpPr>
      <p:grpSpPr>
        <a:xfrm>
          <a:off x="0" y="0"/>
          <a:ext cx="0" cy="0"/>
          <a:chOff x="0" y="0"/>
          <a:chExt cx="0" cy="0"/>
        </a:xfrm>
      </p:grpSpPr>
      <p:pic>
        <p:nvPicPr>
          <p:cNvPr descr="VEX V5 parts explained one by one to robotics newbies." id="86" name="Google Shape;86;p17" title="VEXplainer Video (Team 569)">
            <a:hlinkClick r:id="rId3"/>
          </p:cNvPr>
          <p:cNvPicPr preferRelativeResize="0"/>
          <p:nvPr/>
        </p:nvPicPr>
        <p:blipFill>
          <a:blip r:embed="rId4">
            <a:alphaModFix/>
          </a:blip>
          <a:stretch>
            <a:fillRect/>
          </a:stretch>
        </p:blipFill>
        <p:spPr>
          <a:xfrm>
            <a:off x="4818888" y="1121899"/>
            <a:ext cx="3866275" cy="2899700"/>
          </a:xfrm>
          <a:prstGeom prst="rect">
            <a:avLst/>
          </a:prstGeom>
          <a:noFill/>
          <a:ln>
            <a:noFill/>
          </a:ln>
        </p:spPr>
      </p:pic>
      <p:sp>
        <p:nvSpPr>
          <p:cNvPr id="87" name="Google Shape;87;p17"/>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general</a:t>
            </a:r>
            <a:endParaRPr b="1" i="1" sz="1700">
              <a:solidFill>
                <a:schemeClr val="lt1"/>
              </a:solidFill>
              <a:latin typeface="Oswald"/>
              <a:ea typeface="Oswald"/>
              <a:cs typeface="Oswald"/>
              <a:sym typeface="Oswald"/>
            </a:endParaRPr>
          </a:p>
        </p:txBody>
      </p:sp>
      <p:sp>
        <p:nvSpPr>
          <p:cNvPr id="88" name="Google Shape;88;p17"/>
          <p:cNvSpPr txBox="1"/>
          <p:nvPr/>
        </p:nvSpPr>
        <p:spPr>
          <a:xfrm>
            <a:off x="457200" y="1709850"/>
            <a:ext cx="3785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To work on a robot it’s essential to know the parts you’re </a:t>
            </a:r>
            <a:r>
              <a:rPr lang="en" sz="2000">
                <a:solidFill>
                  <a:srgbClr val="FFFFFF"/>
                </a:solidFill>
                <a:latin typeface="Oswald Light"/>
                <a:ea typeface="Oswald Light"/>
                <a:cs typeface="Oswald Light"/>
                <a:sym typeface="Oswald Light"/>
              </a:rPr>
              <a:t>working</a:t>
            </a:r>
            <a:r>
              <a:rPr lang="en" sz="2000">
                <a:solidFill>
                  <a:srgbClr val="FFFFFF"/>
                </a:solidFill>
                <a:latin typeface="Oswald Light"/>
                <a:ea typeface="Oswald Light"/>
                <a:cs typeface="Oswald Light"/>
                <a:sym typeface="Oswald Light"/>
              </a:rPr>
              <a:t> with! This video gives a description of all the most important VEX Robotics parts, their names, and how they’re used.</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t/>
            </a:r>
            <a:endParaRPr sz="2000">
              <a:solidFill>
                <a:srgbClr val="FFFFFF"/>
              </a:solidFill>
              <a:latin typeface="Oswald Light"/>
              <a:ea typeface="Oswald Light"/>
              <a:cs typeface="Oswald Light"/>
              <a:sym typeface="Oswald Light"/>
            </a:endParaRPr>
          </a:p>
          <a:p>
            <a:pPr indent="0" lvl="0" marL="0" rtl="0" algn="l">
              <a:spcBef>
                <a:spcPts val="0"/>
              </a:spcBef>
              <a:spcAft>
                <a:spcPts val="0"/>
              </a:spcAft>
              <a:buNone/>
            </a:pPr>
            <a:r>
              <a:rPr i="1" lang="en" sz="1700">
                <a:solidFill>
                  <a:srgbClr val="FFFFFF"/>
                </a:solidFill>
                <a:latin typeface="Oswald Light"/>
                <a:ea typeface="Oswald Light"/>
                <a:cs typeface="Oswald Light"/>
                <a:sym typeface="Oswald Light"/>
              </a:rPr>
              <a:t>(warning: the kid talking in the background is me as an 8th grader!)</a:t>
            </a:r>
            <a:endParaRPr i="1" sz="1700">
              <a:solidFill>
                <a:srgbClr val="FFFFFF"/>
              </a:solidFill>
              <a:latin typeface="Oswald Light"/>
              <a:ea typeface="Oswald Light"/>
              <a:cs typeface="Oswald Light"/>
              <a:sym typeface="Oswald Light"/>
            </a:endParaRPr>
          </a:p>
        </p:txBody>
      </p:sp>
      <p:pic>
        <p:nvPicPr>
          <p:cNvPr id="89" name="Google Shape;89;p17"/>
          <p:cNvPicPr preferRelativeResize="0"/>
          <p:nvPr/>
        </p:nvPicPr>
        <p:blipFill>
          <a:blip r:embed="rId5">
            <a:alphaModFix/>
          </a:blip>
          <a:stretch>
            <a:fillRect/>
          </a:stretch>
        </p:blipFill>
        <p:spPr>
          <a:xfrm>
            <a:off x="8347250" y="4346750"/>
            <a:ext cx="796750" cy="79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93" name="Shape 93"/>
        <p:cNvGrpSpPr/>
        <p:nvPr/>
      </p:nvGrpSpPr>
      <p:grpSpPr>
        <a:xfrm>
          <a:off x="0" y="0"/>
          <a:ext cx="0" cy="0"/>
          <a:chOff x="0" y="0"/>
          <a:chExt cx="0" cy="0"/>
        </a:xfrm>
      </p:grpSpPr>
      <p:sp>
        <p:nvSpPr>
          <p:cNvPr id="94" name="Google Shape;94;p18"/>
          <p:cNvSpPr txBox="1"/>
          <p:nvPr/>
        </p:nvSpPr>
        <p:spPr>
          <a:xfrm>
            <a:off x="102900" y="90025"/>
            <a:ext cx="288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general</a:t>
            </a:r>
            <a:endParaRPr b="1" i="1" sz="1700">
              <a:solidFill>
                <a:schemeClr val="lt1"/>
              </a:solidFill>
              <a:latin typeface="Oswald"/>
              <a:ea typeface="Oswald"/>
              <a:cs typeface="Oswald"/>
              <a:sym typeface="Oswald"/>
            </a:endParaRPr>
          </a:p>
        </p:txBody>
      </p:sp>
      <p:sp>
        <p:nvSpPr>
          <p:cNvPr id="95" name="Google Shape;95;p18"/>
          <p:cNvSpPr txBox="1"/>
          <p:nvPr/>
        </p:nvSpPr>
        <p:spPr>
          <a:xfrm>
            <a:off x="5431536" y="3020900"/>
            <a:ext cx="3253800" cy="1046700"/>
          </a:xfrm>
          <a:prstGeom prst="rect">
            <a:avLst/>
          </a:prstGeom>
          <a:noFill/>
          <a:ln cap="flat" cmpd="sng" w="28575">
            <a:solidFill>
              <a:srgbClr val="FFE59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Vex Robotics Beginners Guide - YouTube</a:t>
            </a:r>
            <a:r>
              <a:rPr lang="en" sz="2800">
                <a:solidFill>
                  <a:schemeClr val="lt1"/>
                </a:solidFill>
                <a:highlight>
                  <a:srgbClr val="FFD966"/>
                </a:highlight>
                <a:latin typeface="Oswald"/>
                <a:ea typeface="Oswald"/>
                <a:cs typeface="Oswald"/>
                <a:sym typeface="Oswald"/>
              </a:rPr>
              <a:t> (link)</a:t>
            </a:r>
            <a:endParaRPr/>
          </a:p>
        </p:txBody>
      </p:sp>
      <p:pic>
        <p:nvPicPr>
          <p:cNvPr descr="Kepler Electronics - YouTube" id="96" name="Google Shape;96;p18"/>
          <p:cNvPicPr preferRelativeResize="0"/>
          <p:nvPr/>
        </p:nvPicPr>
        <p:blipFill>
          <a:blip r:embed="rId4">
            <a:alphaModFix/>
          </a:blip>
          <a:stretch>
            <a:fillRect/>
          </a:stretch>
        </p:blipFill>
        <p:spPr>
          <a:xfrm>
            <a:off x="5431536" y="1075875"/>
            <a:ext cx="3253800" cy="1790700"/>
          </a:xfrm>
          <a:prstGeom prst="rect">
            <a:avLst/>
          </a:prstGeom>
          <a:noFill/>
          <a:ln>
            <a:noFill/>
          </a:ln>
        </p:spPr>
      </p:pic>
      <p:sp>
        <p:nvSpPr>
          <p:cNvPr id="97" name="Google Shape;97;p18"/>
          <p:cNvSpPr txBox="1"/>
          <p:nvPr/>
        </p:nvSpPr>
        <p:spPr>
          <a:xfrm>
            <a:off x="458850" y="1555800"/>
            <a:ext cx="3939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FFFFFF"/>
                </a:solidFill>
                <a:latin typeface="Oswald"/>
                <a:ea typeface="Oswald"/>
                <a:cs typeface="Oswald"/>
                <a:sym typeface="Oswald"/>
              </a:rPr>
              <a:t>Kepler Electronics</a:t>
            </a:r>
            <a:r>
              <a:rPr lang="en" sz="2000">
                <a:solidFill>
                  <a:srgbClr val="FFFFFF"/>
                </a:solidFill>
                <a:latin typeface="Oswald Light"/>
                <a:ea typeface="Oswald Light"/>
                <a:cs typeface="Oswald Light"/>
                <a:sym typeface="Oswald Light"/>
              </a:rPr>
              <a:t> is a great resource that explains fundamental mechanisms in terms of VEX parts, as well as general advice for being on a VEX team. This is great information for any team member, but especially foundational for a builder/designer.</a:t>
            </a:r>
            <a:endParaRPr sz="2000">
              <a:solidFill>
                <a:srgbClr val="FFFFFF"/>
              </a:solidFill>
              <a:latin typeface="Oswald Light"/>
              <a:ea typeface="Oswald Light"/>
              <a:cs typeface="Oswald Light"/>
              <a:sym typeface="Oswal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101" name="Shape 101"/>
        <p:cNvGrpSpPr/>
        <p:nvPr/>
      </p:nvGrpSpPr>
      <p:grpSpPr>
        <a:xfrm>
          <a:off x="0" y="0"/>
          <a:ext cx="0" cy="0"/>
          <a:chOff x="0" y="0"/>
          <a:chExt cx="0" cy="0"/>
        </a:xfrm>
      </p:grpSpPr>
      <p:sp>
        <p:nvSpPr>
          <p:cNvPr id="102" name="Google Shape;102;p19"/>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general</a:t>
            </a:r>
            <a:endParaRPr b="1" i="1" sz="1700">
              <a:solidFill>
                <a:schemeClr val="lt1"/>
              </a:solidFill>
              <a:latin typeface="Oswald"/>
              <a:ea typeface="Oswald"/>
              <a:cs typeface="Oswald"/>
              <a:sym typeface="Oswald"/>
            </a:endParaRPr>
          </a:p>
        </p:txBody>
      </p:sp>
      <p:sp>
        <p:nvSpPr>
          <p:cNvPr id="103" name="Google Shape;103;p19"/>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t>
            </a:r>
            <a:endParaRPr b="1" i="1" sz="1700">
              <a:solidFill>
                <a:schemeClr val="lt1"/>
              </a:solidFill>
              <a:latin typeface="Oswald"/>
              <a:ea typeface="Oswald"/>
              <a:cs typeface="Oswald"/>
              <a:sym typeface="Oswald"/>
            </a:endParaRPr>
          </a:p>
        </p:txBody>
      </p:sp>
      <p:sp>
        <p:nvSpPr>
          <p:cNvPr id="104" name="Google Shape;104;p19"/>
          <p:cNvSpPr txBox="1"/>
          <p:nvPr/>
        </p:nvSpPr>
        <p:spPr>
          <a:xfrm>
            <a:off x="4695400" y="2893675"/>
            <a:ext cx="4143300" cy="615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800" u="sng">
                <a:solidFill>
                  <a:schemeClr val="lt1"/>
                </a:solidFill>
                <a:highlight>
                  <a:srgbClr val="FFD966"/>
                </a:highlight>
                <a:latin typeface="Oswald"/>
                <a:ea typeface="Oswald"/>
                <a:cs typeface="Oswald"/>
                <a:sym typeface="Oswald"/>
                <a:hlinkClick r:id="rId3">
                  <a:extLst>
                    <a:ext uri="{A12FA001-AC4F-418D-AE19-62706E023703}">
                      <ahyp:hlinkClr val="tx"/>
                    </a:ext>
                  </a:extLst>
                </a:hlinkClick>
              </a:rPr>
              <a:t>https://www.vexforum.com/</a:t>
            </a:r>
            <a:endParaRPr>
              <a:solidFill>
                <a:schemeClr val="lt1"/>
              </a:solidFill>
            </a:endParaRPr>
          </a:p>
        </p:txBody>
      </p:sp>
      <p:pic>
        <p:nvPicPr>
          <p:cNvPr descr="VEX Forum - A forum to discuss VEX Robotics." id="105" name="Google Shape;105;p19"/>
          <p:cNvPicPr preferRelativeResize="0"/>
          <p:nvPr/>
        </p:nvPicPr>
        <p:blipFill>
          <a:blip r:embed="rId4">
            <a:alphaModFix/>
          </a:blip>
          <a:stretch>
            <a:fillRect/>
          </a:stretch>
        </p:blipFill>
        <p:spPr>
          <a:xfrm>
            <a:off x="4695400" y="1530425"/>
            <a:ext cx="4143375" cy="1104900"/>
          </a:xfrm>
          <a:prstGeom prst="rect">
            <a:avLst/>
          </a:prstGeom>
          <a:noFill/>
          <a:ln>
            <a:noFill/>
          </a:ln>
        </p:spPr>
      </p:pic>
      <p:sp>
        <p:nvSpPr>
          <p:cNvPr id="106" name="Google Shape;106;p19"/>
          <p:cNvSpPr txBox="1"/>
          <p:nvPr/>
        </p:nvSpPr>
        <p:spPr>
          <a:xfrm>
            <a:off x="458850" y="1125250"/>
            <a:ext cx="37716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The </a:t>
            </a:r>
            <a:r>
              <a:rPr b="1" lang="en" sz="2000">
                <a:solidFill>
                  <a:srgbClr val="FFFFFF"/>
                </a:solidFill>
                <a:latin typeface="Oswald"/>
                <a:ea typeface="Oswald"/>
                <a:cs typeface="Oswald"/>
                <a:sym typeface="Oswald"/>
              </a:rPr>
              <a:t>VEX Forum</a:t>
            </a:r>
            <a:r>
              <a:rPr lang="en" sz="2000">
                <a:solidFill>
                  <a:srgbClr val="FFFFFF"/>
                </a:solidFill>
                <a:latin typeface="Oswald Light"/>
                <a:ea typeface="Oswald Light"/>
                <a:cs typeface="Oswald Light"/>
                <a:sym typeface="Oswald Light"/>
              </a:rPr>
              <a:t> is where all robotics nerds convene to talk about aspects of the game. It is essential for any team member to look at the VEX Forum once in a while for fresh ideas, since it often has the most cutting-edge discussions and ideas. Especially useful to research design ideas (builders/designers), clarify game rules (general), and </a:t>
            </a:r>
            <a:r>
              <a:rPr lang="en" sz="2000">
                <a:solidFill>
                  <a:srgbClr val="FFFFFF"/>
                </a:solidFill>
                <a:latin typeface="Oswald Light"/>
                <a:ea typeface="Oswald Light"/>
                <a:cs typeface="Oswald Light"/>
                <a:sym typeface="Oswald Light"/>
              </a:rPr>
              <a:t>help debug code (coders).</a:t>
            </a:r>
            <a:endParaRPr sz="2000">
              <a:solidFill>
                <a:srgbClr val="FFFFFF"/>
              </a:solidFill>
              <a:latin typeface="Oswald Light"/>
              <a:ea typeface="Oswald Light"/>
              <a:cs typeface="Oswald Light"/>
              <a:sym typeface="Oswal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110" name="Shape 110"/>
        <p:cNvGrpSpPr/>
        <p:nvPr/>
      </p:nvGrpSpPr>
      <p:grpSpPr>
        <a:xfrm>
          <a:off x="0" y="0"/>
          <a:ext cx="0" cy="0"/>
          <a:chOff x="0" y="0"/>
          <a:chExt cx="0" cy="0"/>
        </a:xfrm>
      </p:grpSpPr>
      <p:sp>
        <p:nvSpPr>
          <p:cNvPr id="111" name="Google Shape;111;p20"/>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general</a:t>
            </a:r>
            <a:endParaRPr b="1" i="1" sz="1700">
              <a:solidFill>
                <a:schemeClr val="lt1"/>
              </a:solidFill>
              <a:latin typeface="Oswald"/>
              <a:ea typeface="Oswald"/>
              <a:cs typeface="Oswald"/>
              <a:sym typeface="Oswald"/>
            </a:endParaRPr>
          </a:p>
        </p:txBody>
      </p:sp>
      <p:sp>
        <p:nvSpPr>
          <p:cNvPr id="112" name="Google Shape;112;p20"/>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t>
            </a:r>
            <a:endParaRPr b="1" i="1" sz="1700">
              <a:solidFill>
                <a:schemeClr val="lt1"/>
              </a:solidFill>
              <a:latin typeface="Oswald"/>
              <a:ea typeface="Oswald"/>
              <a:cs typeface="Oswald"/>
              <a:sym typeface="Oswald"/>
            </a:endParaRPr>
          </a:p>
        </p:txBody>
      </p:sp>
      <p:sp>
        <p:nvSpPr>
          <p:cNvPr id="113" name="Google Shape;113;p20"/>
          <p:cNvSpPr txBox="1"/>
          <p:nvPr/>
        </p:nvSpPr>
        <p:spPr>
          <a:xfrm>
            <a:off x="450000" y="1709850"/>
            <a:ext cx="37716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Oswald Light"/>
                <a:ea typeface="Oswald Light"/>
                <a:cs typeface="Oswald Light"/>
                <a:sym typeface="Oswald Light"/>
              </a:rPr>
              <a:t>The </a:t>
            </a:r>
            <a:r>
              <a:rPr b="1" lang="en" sz="2000">
                <a:solidFill>
                  <a:srgbClr val="FFFFFF"/>
                </a:solidFill>
                <a:latin typeface="Oswald"/>
                <a:ea typeface="Oswald"/>
                <a:cs typeface="Oswald"/>
                <a:sym typeface="Oswald"/>
              </a:rPr>
              <a:t>VEX via app</a:t>
            </a:r>
            <a:r>
              <a:rPr lang="en" sz="2000">
                <a:solidFill>
                  <a:srgbClr val="FFFFFF"/>
                </a:solidFill>
                <a:latin typeface="Oswald Light"/>
                <a:ea typeface="Oswald Light"/>
                <a:cs typeface="Oswald Light"/>
                <a:sym typeface="Oswald Light"/>
              </a:rPr>
              <a:t> gives you real-time results for any VEX competition and is helpful for keeping track of the different teams’ rankings during tournaments! (sooo you should get it)</a:t>
            </a:r>
            <a:endParaRPr sz="2000">
              <a:solidFill>
                <a:srgbClr val="FFFFFF"/>
              </a:solidFill>
              <a:latin typeface="Oswald Light"/>
              <a:ea typeface="Oswald Light"/>
              <a:cs typeface="Oswald Light"/>
              <a:sym typeface="Oswald Light"/>
            </a:endParaRPr>
          </a:p>
        </p:txBody>
      </p:sp>
      <p:pic>
        <p:nvPicPr>
          <p:cNvPr descr="VEX via on the App Store" id="114" name="Google Shape;114;p20"/>
          <p:cNvPicPr preferRelativeResize="0"/>
          <p:nvPr/>
        </p:nvPicPr>
        <p:blipFill rotWithShape="1">
          <a:blip r:embed="rId3">
            <a:alphaModFix/>
          </a:blip>
          <a:srcRect b="0" l="21505" r="21448" t="0"/>
          <a:stretch/>
        </p:blipFill>
        <p:spPr>
          <a:xfrm>
            <a:off x="4311700" y="1595550"/>
            <a:ext cx="1727950" cy="1514475"/>
          </a:xfrm>
          <a:prstGeom prst="rect">
            <a:avLst/>
          </a:prstGeom>
          <a:noFill/>
          <a:ln>
            <a:noFill/>
          </a:ln>
        </p:spPr>
      </p:pic>
      <p:pic>
        <p:nvPicPr>
          <p:cNvPr descr="VEX via on the App Store" id="115" name="Google Shape;115;p20"/>
          <p:cNvPicPr preferRelativeResize="0"/>
          <p:nvPr/>
        </p:nvPicPr>
        <p:blipFill>
          <a:blip r:embed="rId4">
            <a:alphaModFix/>
          </a:blip>
          <a:stretch>
            <a:fillRect/>
          </a:stretch>
        </p:blipFill>
        <p:spPr>
          <a:xfrm>
            <a:off x="6207600" y="421525"/>
            <a:ext cx="1987900" cy="430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DEE1"/>
        </a:solidFill>
      </p:bgPr>
    </p:bg>
    <p:spTree>
      <p:nvGrpSpPr>
        <p:cNvPr id="119" name="Shape 119"/>
        <p:cNvGrpSpPr/>
        <p:nvPr/>
      </p:nvGrpSpPr>
      <p:grpSpPr>
        <a:xfrm>
          <a:off x="0" y="0"/>
          <a:ext cx="0" cy="0"/>
          <a:chOff x="0" y="0"/>
          <a:chExt cx="0" cy="0"/>
        </a:xfrm>
      </p:grpSpPr>
      <p:sp>
        <p:nvSpPr>
          <p:cNvPr id="120" name="Google Shape;120;p21"/>
          <p:cNvSpPr txBox="1"/>
          <p:nvPr/>
        </p:nvSpPr>
        <p:spPr>
          <a:xfrm>
            <a:off x="102900" y="90025"/>
            <a:ext cx="180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chemeClr val="lt1"/>
                </a:solidFill>
                <a:latin typeface="Oswald"/>
                <a:ea typeface="Oswald"/>
                <a:cs typeface="Oswald"/>
                <a:sym typeface="Oswald"/>
              </a:rPr>
              <a:t>Basics - coder</a:t>
            </a:r>
            <a:endParaRPr b="1" i="1" sz="1700">
              <a:solidFill>
                <a:schemeClr val="lt1"/>
              </a:solidFill>
              <a:latin typeface="Oswald"/>
              <a:ea typeface="Oswald"/>
              <a:cs typeface="Oswald"/>
              <a:sym typeface="Oswald"/>
            </a:endParaRPr>
          </a:p>
        </p:txBody>
      </p:sp>
      <p:sp>
        <p:nvSpPr>
          <p:cNvPr id="121" name="Google Shape;121;p21"/>
          <p:cNvSpPr txBox="1"/>
          <p:nvPr/>
        </p:nvSpPr>
        <p:spPr>
          <a:xfrm>
            <a:off x="4482925" y="3069575"/>
            <a:ext cx="4143300" cy="10467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800" u="sng">
                <a:solidFill>
                  <a:srgbClr val="FFFFFF"/>
                </a:solidFill>
                <a:highlight>
                  <a:srgbClr val="FFD966"/>
                </a:highlight>
                <a:latin typeface="Oswald"/>
                <a:ea typeface="Oswald"/>
                <a:cs typeface="Oswald"/>
                <a:sym typeface="Oswald"/>
                <a:hlinkClick r:id="rId3">
                  <a:extLst>
                    <a:ext uri="{A12FA001-AC4F-418D-AE19-62706E023703}">
                      <ahyp:hlinkClr val="tx"/>
                    </a:ext>
                  </a:extLst>
                </a:hlinkClick>
              </a:rPr>
              <a:t>https://www.w3schools.com/cpp/default.asp</a:t>
            </a:r>
            <a:endParaRPr sz="2800">
              <a:solidFill>
                <a:srgbClr val="FFFFFF"/>
              </a:solidFill>
              <a:highlight>
                <a:srgbClr val="FFD966"/>
              </a:highlight>
              <a:latin typeface="Oswald"/>
              <a:ea typeface="Oswald"/>
              <a:cs typeface="Oswald"/>
              <a:sym typeface="Oswald"/>
            </a:endParaRPr>
          </a:p>
        </p:txBody>
      </p:sp>
      <p:pic>
        <p:nvPicPr>
          <p:cNvPr descr="Learn C++ from scratch: The complete guide for beginners" id="122" name="Google Shape;122;p21"/>
          <p:cNvPicPr preferRelativeResize="0"/>
          <p:nvPr/>
        </p:nvPicPr>
        <p:blipFill>
          <a:blip r:embed="rId4">
            <a:alphaModFix/>
          </a:blip>
          <a:stretch>
            <a:fillRect/>
          </a:stretch>
        </p:blipFill>
        <p:spPr>
          <a:xfrm>
            <a:off x="4412288" y="536425"/>
            <a:ext cx="4284576" cy="2410075"/>
          </a:xfrm>
          <a:prstGeom prst="rect">
            <a:avLst/>
          </a:prstGeom>
          <a:noFill/>
          <a:ln>
            <a:noFill/>
          </a:ln>
        </p:spPr>
      </p:pic>
      <p:sp>
        <p:nvSpPr>
          <p:cNvPr id="123" name="Google Shape;123;p21"/>
          <p:cNvSpPr txBox="1"/>
          <p:nvPr/>
        </p:nvSpPr>
        <p:spPr>
          <a:xfrm>
            <a:off x="476550" y="1401900"/>
            <a:ext cx="3416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FFFFFF"/>
                </a:solidFill>
                <a:latin typeface="Oswald"/>
                <a:ea typeface="Oswald"/>
                <a:cs typeface="Oswald"/>
                <a:sym typeface="Oswald"/>
              </a:rPr>
              <a:t>W3 Schools </a:t>
            </a:r>
            <a:r>
              <a:rPr lang="en" sz="2000">
                <a:solidFill>
                  <a:srgbClr val="FFFFFF"/>
                </a:solidFill>
                <a:latin typeface="Oswald Light"/>
                <a:ea typeface="Oswald Light"/>
                <a:cs typeface="Oswald Light"/>
                <a:sym typeface="Oswald Light"/>
              </a:rPr>
              <a:t>is a great resource to learn how to code in C++, which is the coding language used in VEX robotics. These are great basics for anyone hoping to become a team coder. (also coding is a super useful career skill anyhow)</a:t>
            </a:r>
            <a:endParaRPr sz="2000">
              <a:solidFill>
                <a:srgbClr val="FFFFFF"/>
              </a:solidFill>
              <a:latin typeface="Oswald Light"/>
              <a:ea typeface="Oswald Light"/>
              <a:cs typeface="Oswald Light"/>
              <a:sym typeface="Oswald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